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256" r:id="rId2"/>
    <p:sldId id="548" r:id="rId3"/>
    <p:sldId id="546" r:id="rId4"/>
    <p:sldId id="551" r:id="rId5"/>
    <p:sldId id="522" r:id="rId6"/>
    <p:sldId id="555" r:id="rId7"/>
    <p:sldId id="554" r:id="rId8"/>
    <p:sldId id="560" r:id="rId9"/>
    <p:sldId id="620" r:id="rId10"/>
    <p:sldId id="622" r:id="rId11"/>
    <p:sldId id="621" r:id="rId12"/>
    <p:sldId id="623" r:id="rId13"/>
    <p:sldId id="552" r:id="rId14"/>
    <p:sldId id="559" r:id="rId15"/>
    <p:sldId id="561" r:id="rId16"/>
    <p:sldId id="563" r:id="rId17"/>
    <p:sldId id="586" r:id="rId18"/>
    <p:sldId id="587" r:id="rId19"/>
    <p:sldId id="596" r:id="rId20"/>
    <p:sldId id="630" r:id="rId21"/>
    <p:sldId id="557" r:id="rId22"/>
    <p:sldId id="558" r:id="rId23"/>
    <p:sldId id="625" r:id="rId24"/>
    <p:sldId id="626" r:id="rId25"/>
    <p:sldId id="624" r:id="rId26"/>
    <p:sldId id="539" r:id="rId27"/>
    <p:sldId id="588" r:id="rId28"/>
    <p:sldId id="592" r:id="rId29"/>
    <p:sldId id="589" r:id="rId30"/>
    <p:sldId id="590" r:id="rId31"/>
    <p:sldId id="591" r:id="rId32"/>
    <p:sldId id="619" r:id="rId33"/>
    <p:sldId id="616" r:id="rId34"/>
    <p:sldId id="599" r:id="rId35"/>
    <p:sldId id="605" r:id="rId36"/>
    <p:sldId id="617" r:id="rId37"/>
    <p:sldId id="618" r:id="rId38"/>
    <p:sldId id="565" r:id="rId39"/>
    <p:sldId id="594" r:id="rId40"/>
    <p:sldId id="525" r:id="rId41"/>
    <p:sldId id="593" r:id="rId42"/>
    <p:sldId id="602" r:id="rId43"/>
    <p:sldId id="603" r:id="rId44"/>
    <p:sldId id="604" r:id="rId45"/>
    <p:sldId id="572" r:id="rId46"/>
    <p:sldId id="571" r:id="rId47"/>
    <p:sldId id="631" r:id="rId48"/>
    <p:sldId id="541" r:id="rId49"/>
    <p:sldId id="595" r:id="rId50"/>
    <p:sldId id="606" r:id="rId51"/>
    <p:sldId id="607" r:id="rId52"/>
    <p:sldId id="608" r:id="rId53"/>
    <p:sldId id="609" r:id="rId54"/>
    <p:sldId id="611" r:id="rId55"/>
    <p:sldId id="627" r:id="rId56"/>
    <p:sldId id="612" r:id="rId57"/>
    <p:sldId id="613" r:id="rId58"/>
    <p:sldId id="614" r:id="rId59"/>
    <p:sldId id="628" r:id="rId60"/>
    <p:sldId id="629" r:id="rId61"/>
    <p:sldId id="578" r:id="rId6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hung" initials="L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4BD97"/>
    <a:srgbClr val="D7C599"/>
    <a:srgbClr val="CFCB27"/>
    <a:srgbClr val="CFB983"/>
    <a:srgbClr val="C9B071"/>
    <a:srgbClr val="CABF70"/>
    <a:srgbClr val="C2B65A"/>
    <a:srgbClr val="9F933B"/>
    <a:srgbClr val="B3B688"/>
    <a:srgbClr val="A8A5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6412" autoAdjust="0"/>
  </p:normalViewPr>
  <p:slideViewPr>
    <p:cSldViewPr>
      <p:cViewPr varScale="1">
        <p:scale>
          <a:sx n="73" d="100"/>
          <a:sy n="73" d="100"/>
        </p:scale>
        <p:origin x="-576" y="-96"/>
      </p:cViewPr>
      <p:guideLst>
        <p:guide orient="horz" pos="2160"/>
        <p:guide pos="2880"/>
      </p:guideLst>
    </p:cSldViewPr>
  </p:slideViewPr>
  <p:outlineViewPr>
    <p:cViewPr>
      <p:scale>
        <a:sx n="33" d="100"/>
        <a:sy n="33" d="100"/>
      </p:scale>
      <p:origin x="0" y="65568"/>
    </p:cViewPr>
  </p:outlineViewPr>
  <p:notesTextViewPr>
    <p:cViewPr>
      <p:scale>
        <a:sx n="100" d="100"/>
        <a:sy n="100" d="100"/>
      </p:scale>
      <p:origin x="0" y="0"/>
    </p:cViewPr>
  </p:notesTextViewPr>
  <p:sorterViewPr>
    <p:cViewPr varScale="1">
      <p:scale>
        <a:sx n="1" d="1"/>
        <a:sy n="1" d="1"/>
      </p:scale>
      <p:origin x="0" y="18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64820"/>
          </a:xfrm>
          <a:prstGeom prst="rect">
            <a:avLst/>
          </a:prstGeom>
        </p:spPr>
        <p:txBody>
          <a:bodyPr vert="horz" lIns="92294" tIns="46147" rIns="92294" bIns="46147" rtlCol="0"/>
          <a:lstStyle>
            <a:lvl1pPr algn="l">
              <a:defRPr sz="1100"/>
            </a:lvl1pPr>
          </a:lstStyle>
          <a:p>
            <a:endParaRPr lang="ko-KR" altLang="en-US"/>
          </a:p>
        </p:txBody>
      </p:sp>
      <p:sp>
        <p:nvSpPr>
          <p:cNvPr id="3" name="날짜 개체 틀 2"/>
          <p:cNvSpPr>
            <a:spLocks noGrp="1"/>
          </p:cNvSpPr>
          <p:nvPr>
            <p:ph type="dt" sz="quarter" idx="1"/>
          </p:nvPr>
        </p:nvSpPr>
        <p:spPr>
          <a:xfrm>
            <a:off x="3884613" y="0"/>
            <a:ext cx="2971800" cy="464820"/>
          </a:xfrm>
          <a:prstGeom prst="rect">
            <a:avLst/>
          </a:prstGeom>
        </p:spPr>
        <p:txBody>
          <a:bodyPr vert="horz" lIns="92294" tIns="46147" rIns="92294" bIns="46147" rtlCol="0"/>
          <a:lstStyle>
            <a:lvl1pPr algn="r">
              <a:defRPr sz="1100"/>
            </a:lvl1pPr>
          </a:lstStyle>
          <a:p>
            <a:fld id="{AB33A272-F4FD-469B-8377-BA84FEA453A8}" type="datetimeFigureOut">
              <a:rPr lang="ko-KR" altLang="en-US" smtClean="0"/>
              <a:pPr/>
              <a:t>2016-05-11</a:t>
            </a:fld>
            <a:endParaRPr lang="ko-KR" altLang="en-US"/>
          </a:p>
        </p:txBody>
      </p:sp>
      <p:sp>
        <p:nvSpPr>
          <p:cNvPr id="4" name="바닥글 개체 틀 3"/>
          <p:cNvSpPr>
            <a:spLocks noGrp="1"/>
          </p:cNvSpPr>
          <p:nvPr>
            <p:ph type="ftr" sz="quarter" idx="2"/>
          </p:nvPr>
        </p:nvSpPr>
        <p:spPr>
          <a:xfrm>
            <a:off x="0" y="8829967"/>
            <a:ext cx="2971800" cy="464820"/>
          </a:xfrm>
          <a:prstGeom prst="rect">
            <a:avLst/>
          </a:prstGeom>
        </p:spPr>
        <p:txBody>
          <a:bodyPr vert="horz" lIns="92294" tIns="46147" rIns="92294" bIns="46147" rtlCol="0" anchor="b"/>
          <a:lstStyle>
            <a:lvl1pPr algn="l">
              <a:defRPr sz="1100"/>
            </a:lvl1pPr>
          </a:lstStyle>
          <a:p>
            <a:endParaRPr lang="ko-KR" altLang="en-US"/>
          </a:p>
        </p:txBody>
      </p:sp>
      <p:sp>
        <p:nvSpPr>
          <p:cNvPr id="5" name="슬라이드 번호 개체 틀 4"/>
          <p:cNvSpPr>
            <a:spLocks noGrp="1"/>
          </p:cNvSpPr>
          <p:nvPr>
            <p:ph type="sldNum" sz="quarter" idx="3"/>
          </p:nvPr>
        </p:nvSpPr>
        <p:spPr>
          <a:xfrm>
            <a:off x="3884613" y="8829967"/>
            <a:ext cx="2971800" cy="464820"/>
          </a:xfrm>
          <a:prstGeom prst="rect">
            <a:avLst/>
          </a:prstGeom>
        </p:spPr>
        <p:txBody>
          <a:bodyPr vert="horz" lIns="92294" tIns="46147" rIns="92294" bIns="46147" rtlCol="0" anchor="b"/>
          <a:lstStyle>
            <a:lvl1pPr algn="r">
              <a:defRPr sz="1100"/>
            </a:lvl1pPr>
          </a:lstStyle>
          <a:p>
            <a:fld id="{B1D1394D-7A61-45F2-832C-2CE44D328DEE}" type="slidenum">
              <a:rPr lang="ko-KR" altLang="en-US" smtClean="0"/>
              <a:pPr/>
              <a:t>‹#›</a:t>
            </a:fld>
            <a:endParaRPr lang="ko-KR" altLang="en-US"/>
          </a:p>
        </p:txBody>
      </p:sp>
    </p:spTree>
    <p:extLst>
      <p:ext uri="{BB962C8B-B14F-4D97-AF65-F5344CB8AC3E}">
        <p14:creationId xmlns="" xmlns:p14="http://schemas.microsoft.com/office/powerpoint/2010/main" val="1871949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4" tIns="46147" rIns="92294" bIns="46147" rtlCol="0"/>
          <a:lstStyle>
            <a:lvl1pPr algn="l">
              <a:defRPr sz="11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94" tIns="46147" rIns="92294" bIns="46147" rtlCol="0"/>
          <a:lstStyle>
            <a:lvl1pPr algn="r">
              <a:defRPr sz="1100"/>
            </a:lvl1pPr>
          </a:lstStyle>
          <a:p>
            <a:fld id="{6EE37F62-BCE1-450E-B847-D588EB8DBF28}" type="datetimeFigureOut">
              <a:rPr lang="en-US" smtClean="0"/>
              <a:pPr/>
              <a:t>5/11/2016</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94" tIns="46147" rIns="92294" bIns="46147"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4" tIns="46147" rIns="92294" bIns="461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294" tIns="46147" rIns="92294" bIns="46147"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4" tIns="46147" rIns="92294" bIns="46147" rtlCol="0" anchor="b"/>
          <a:lstStyle>
            <a:lvl1pPr algn="r">
              <a:defRPr sz="1100"/>
            </a:lvl1pPr>
          </a:lstStyle>
          <a:p>
            <a:fld id="{8EB226DC-DB4C-4B3E-A877-AFF6768DDCEF}" type="slidenum">
              <a:rPr lang="en-US" smtClean="0"/>
              <a:pPr/>
              <a:t>‹#›</a:t>
            </a:fld>
            <a:endParaRPr lang="en-US" dirty="0"/>
          </a:p>
        </p:txBody>
      </p:sp>
    </p:spTree>
    <p:extLst>
      <p:ext uri="{BB962C8B-B14F-4D97-AF65-F5344CB8AC3E}">
        <p14:creationId xmlns="" xmlns:p14="http://schemas.microsoft.com/office/powerpoint/2010/main" val="23933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1</a:t>
            </a:fld>
            <a:endParaRPr lang="en-US" dirty="0"/>
          </a:p>
        </p:txBody>
      </p:sp>
    </p:spTree>
    <p:extLst>
      <p:ext uri="{BB962C8B-B14F-4D97-AF65-F5344CB8AC3E}">
        <p14:creationId xmlns="" xmlns:p14="http://schemas.microsoft.com/office/powerpoint/2010/main" val="92156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14</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15</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16</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17</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18</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19</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20</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21</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22</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23</a:t>
            </a:fld>
            <a:endParaRPr lang="en-US" dirty="0"/>
          </a:p>
        </p:txBody>
      </p:sp>
    </p:spTree>
    <p:extLst>
      <p:ext uri="{BB962C8B-B14F-4D97-AF65-F5344CB8AC3E}">
        <p14:creationId xmlns="" xmlns:p14="http://schemas.microsoft.com/office/powerpoint/2010/main" val="266074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24</a:t>
            </a:fld>
            <a:endParaRPr lang="en-US" dirty="0"/>
          </a:p>
        </p:txBody>
      </p:sp>
    </p:spTree>
    <p:extLst>
      <p:ext uri="{BB962C8B-B14F-4D97-AF65-F5344CB8AC3E}">
        <p14:creationId xmlns="" xmlns:p14="http://schemas.microsoft.com/office/powerpoint/2010/main" val="2801124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25</a:t>
            </a:fld>
            <a:endParaRPr lang="en-US" dirty="0"/>
          </a:p>
        </p:txBody>
      </p:sp>
    </p:spTree>
    <p:extLst>
      <p:ext uri="{BB962C8B-B14F-4D97-AF65-F5344CB8AC3E}">
        <p14:creationId xmlns="" xmlns:p14="http://schemas.microsoft.com/office/powerpoint/2010/main" val="569141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26</a:t>
            </a:fld>
            <a:endParaRPr lang="en-US" dirty="0"/>
          </a:p>
        </p:txBody>
      </p:sp>
    </p:spTree>
    <p:extLst>
      <p:ext uri="{BB962C8B-B14F-4D97-AF65-F5344CB8AC3E}">
        <p14:creationId xmlns="" xmlns:p14="http://schemas.microsoft.com/office/powerpoint/2010/main" val="883613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27</a:t>
            </a:fld>
            <a:endParaRPr lang="en-US" dirty="0"/>
          </a:p>
        </p:txBody>
      </p:sp>
    </p:spTree>
    <p:extLst>
      <p:ext uri="{BB962C8B-B14F-4D97-AF65-F5344CB8AC3E}">
        <p14:creationId xmlns="" xmlns:p14="http://schemas.microsoft.com/office/powerpoint/2010/main" val="88361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28</a:t>
            </a:fld>
            <a:endParaRPr lang="en-US" dirty="0"/>
          </a:p>
        </p:txBody>
      </p:sp>
    </p:spTree>
    <p:extLst>
      <p:ext uri="{BB962C8B-B14F-4D97-AF65-F5344CB8AC3E}">
        <p14:creationId xmlns="" xmlns:p14="http://schemas.microsoft.com/office/powerpoint/2010/main" val="883613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29</a:t>
            </a:fld>
            <a:endParaRPr lang="en-US" dirty="0"/>
          </a:p>
        </p:txBody>
      </p:sp>
    </p:spTree>
    <p:extLst>
      <p:ext uri="{BB962C8B-B14F-4D97-AF65-F5344CB8AC3E}">
        <p14:creationId xmlns="" xmlns:p14="http://schemas.microsoft.com/office/powerpoint/2010/main" val="883613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30</a:t>
            </a:fld>
            <a:endParaRPr lang="en-US" dirty="0"/>
          </a:p>
        </p:txBody>
      </p:sp>
    </p:spTree>
    <p:extLst>
      <p:ext uri="{BB962C8B-B14F-4D97-AF65-F5344CB8AC3E}">
        <p14:creationId xmlns="" xmlns:p14="http://schemas.microsoft.com/office/powerpoint/2010/main" val="883613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31</a:t>
            </a:fld>
            <a:endParaRPr lang="en-US" dirty="0"/>
          </a:p>
        </p:txBody>
      </p:sp>
    </p:spTree>
    <p:extLst>
      <p:ext uri="{BB962C8B-B14F-4D97-AF65-F5344CB8AC3E}">
        <p14:creationId xmlns="" xmlns:p14="http://schemas.microsoft.com/office/powerpoint/2010/main" val="883613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32</a:t>
            </a:fld>
            <a:endParaRPr lang="en-US" dirty="0"/>
          </a:p>
        </p:txBody>
      </p:sp>
    </p:spTree>
    <p:extLst>
      <p:ext uri="{BB962C8B-B14F-4D97-AF65-F5344CB8AC3E}">
        <p14:creationId xmlns="" xmlns:p14="http://schemas.microsoft.com/office/powerpoint/2010/main" val="3619816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33</a:t>
            </a:fld>
            <a:endParaRPr lang="en-US" dirty="0"/>
          </a:p>
        </p:txBody>
      </p:sp>
    </p:spTree>
    <p:extLst>
      <p:ext uri="{BB962C8B-B14F-4D97-AF65-F5344CB8AC3E}">
        <p14:creationId xmlns="" xmlns:p14="http://schemas.microsoft.com/office/powerpoint/2010/main" val="361981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a:t>
            </a:fld>
            <a:endParaRPr lang="en-US" dirty="0"/>
          </a:p>
        </p:txBody>
      </p:sp>
    </p:spTree>
    <p:extLst>
      <p:ext uri="{BB962C8B-B14F-4D97-AF65-F5344CB8AC3E}">
        <p14:creationId xmlns="" xmlns:p14="http://schemas.microsoft.com/office/powerpoint/2010/main" val="814599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34</a:t>
            </a:fld>
            <a:endParaRPr lang="en-US" dirty="0"/>
          </a:p>
        </p:txBody>
      </p:sp>
    </p:spTree>
    <p:extLst>
      <p:ext uri="{BB962C8B-B14F-4D97-AF65-F5344CB8AC3E}">
        <p14:creationId xmlns="" xmlns:p14="http://schemas.microsoft.com/office/powerpoint/2010/main" val="1371782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35</a:t>
            </a:fld>
            <a:endParaRPr lang="en-US" dirty="0"/>
          </a:p>
        </p:txBody>
      </p:sp>
    </p:spTree>
    <p:extLst>
      <p:ext uri="{BB962C8B-B14F-4D97-AF65-F5344CB8AC3E}">
        <p14:creationId xmlns="" xmlns:p14="http://schemas.microsoft.com/office/powerpoint/2010/main" val="110523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36</a:t>
            </a:fld>
            <a:endParaRPr lang="en-US" dirty="0"/>
          </a:p>
        </p:txBody>
      </p:sp>
    </p:spTree>
    <p:extLst>
      <p:ext uri="{BB962C8B-B14F-4D97-AF65-F5344CB8AC3E}">
        <p14:creationId xmlns="" xmlns:p14="http://schemas.microsoft.com/office/powerpoint/2010/main" val="894865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37</a:t>
            </a:fld>
            <a:endParaRPr lang="en-US" dirty="0"/>
          </a:p>
        </p:txBody>
      </p:sp>
    </p:spTree>
    <p:extLst>
      <p:ext uri="{BB962C8B-B14F-4D97-AF65-F5344CB8AC3E}">
        <p14:creationId xmlns="" xmlns:p14="http://schemas.microsoft.com/office/powerpoint/2010/main" val="894865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38</a:t>
            </a:fld>
            <a:endParaRPr lang="en-US" dirty="0"/>
          </a:p>
        </p:txBody>
      </p:sp>
    </p:spTree>
    <p:extLst>
      <p:ext uri="{BB962C8B-B14F-4D97-AF65-F5344CB8AC3E}">
        <p14:creationId xmlns="" xmlns:p14="http://schemas.microsoft.com/office/powerpoint/2010/main" val="883613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39</a:t>
            </a:fld>
            <a:endParaRPr lang="en-US" dirty="0"/>
          </a:p>
        </p:txBody>
      </p:sp>
    </p:spTree>
    <p:extLst>
      <p:ext uri="{BB962C8B-B14F-4D97-AF65-F5344CB8AC3E}">
        <p14:creationId xmlns="" xmlns:p14="http://schemas.microsoft.com/office/powerpoint/2010/main" val="1181568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40</a:t>
            </a:fld>
            <a:endParaRPr lang="en-US" dirty="0"/>
          </a:p>
        </p:txBody>
      </p:sp>
    </p:spTree>
    <p:extLst>
      <p:ext uri="{BB962C8B-B14F-4D97-AF65-F5344CB8AC3E}">
        <p14:creationId xmlns="" xmlns:p14="http://schemas.microsoft.com/office/powerpoint/2010/main" val="1181568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41</a:t>
            </a:fld>
            <a:endParaRPr lang="en-US" dirty="0"/>
          </a:p>
        </p:txBody>
      </p:sp>
    </p:spTree>
    <p:extLst>
      <p:ext uri="{BB962C8B-B14F-4D97-AF65-F5344CB8AC3E}">
        <p14:creationId xmlns="" xmlns:p14="http://schemas.microsoft.com/office/powerpoint/2010/main" val="883613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42</a:t>
            </a:fld>
            <a:endParaRPr lang="en-US" dirty="0"/>
          </a:p>
        </p:txBody>
      </p:sp>
    </p:spTree>
    <p:extLst>
      <p:ext uri="{BB962C8B-B14F-4D97-AF65-F5344CB8AC3E}">
        <p14:creationId xmlns="" xmlns:p14="http://schemas.microsoft.com/office/powerpoint/2010/main" val="3730915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43</a:t>
            </a:fld>
            <a:endParaRPr lang="en-US" dirty="0"/>
          </a:p>
        </p:txBody>
      </p:sp>
    </p:spTree>
    <p:extLst>
      <p:ext uri="{BB962C8B-B14F-4D97-AF65-F5344CB8AC3E}">
        <p14:creationId xmlns="" xmlns:p14="http://schemas.microsoft.com/office/powerpoint/2010/main" val="266023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a:t>
            </a:fld>
            <a:endParaRPr lang="en-US" dirty="0"/>
          </a:p>
        </p:txBody>
      </p:sp>
    </p:spTree>
    <p:extLst>
      <p:ext uri="{BB962C8B-B14F-4D97-AF65-F5344CB8AC3E}">
        <p14:creationId xmlns="" xmlns:p14="http://schemas.microsoft.com/office/powerpoint/2010/main" val="814599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44</a:t>
            </a:fld>
            <a:endParaRPr lang="en-US" dirty="0"/>
          </a:p>
        </p:txBody>
      </p:sp>
    </p:spTree>
    <p:extLst>
      <p:ext uri="{BB962C8B-B14F-4D97-AF65-F5344CB8AC3E}">
        <p14:creationId xmlns="" xmlns:p14="http://schemas.microsoft.com/office/powerpoint/2010/main" val="418081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45</a:t>
            </a:fld>
            <a:endParaRPr lang="en-US" dirty="0"/>
          </a:p>
        </p:txBody>
      </p:sp>
    </p:spTree>
    <p:extLst>
      <p:ext uri="{BB962C8B-B14F-4D97-AF65-F5344CB8AC3E}">
        <p14:creationId xmlns="" xmlns:p14="http://schemas.microsoft.com/office/powerpoint/2010/main" val="1865246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46</a:t>
            </a:fld>
            <a:endParaRPr lang="en-US" dirty="0"/>
          </a:p>
        </p:txBody>
      </p:sp>
    </p:spTree>
    <p:extLst>
      <p:ext uri="{BB962C8B-B14F-4D97-AF65-F5344CB8AC3E}">
        <p14:creationId xmlns="" xmlns:p14="http://schemas.microsoft.com/office/powerpoint/2010/main" val="1865246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47</a:t>
            </a:fld>
            <a:endParaRPr lang="en-US" dirty="0"/>
          </a:p>
        </p:txBody>
      </p:sp>
    </p:spTree>
    <p:extLst>
      <p:ext uri="{BB962C8B-B14F-4D97-AF65-F5344CB8AC3E}">
        <p14:creationId xmlns="" xmlns:p14="http://schemas.microsoft.com/office/powerpoint/2010/main" val="1865246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48</a:t>
            </a:fld>
            <a:endParaRPr lang="en-US" dirty="0"/>
          </a:p>
        </p:txBody>
      </p:sp>
    </p:spTree>
    <p:extLst>
      <p:ext uri="{BB962C8B-B14F-4D97-AF65-F5344CB8AC3E}">
        <p14:creationId xmlns="" xmlns:p14="http://schemas.microsoft.com/office/powerpoint/2010/main" val="1865246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49</a:t>
            </a:fld>
            <a:endParaRPr lang="en-US" dirty="0"/>
          </a:p>
        </p:txBody>
      </p:sp>
    </p:spTree>
    <p:extLst>
      <p:ext uri="{BB962C8B-B14F-4D97-AF65-F5344CB8AC3E}">
        <p14:creationId xmlns="" xmlns:p14="http://schemas.microsoft.com/office/powerpoint/2010/main" val="1865246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50</a:t>
            </a:fld>
            <a:endParaRPr lang="en-US" dirty="0"/>
          </a:p>
        </p:txBody>
      </p:sp>
    </p:spTree>
    <p:extLst>
      <p:ext uri="{BB962C8B-B14F-4D97-AF65-F5344CB8AC3E}">
        <p14:creationId xmlns="" xmlns:p14="http://schemas.microsoft.com/office/powerpoint/2010/main" val="2732794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53</a:t>
            </a:fld>
            <a:endParaRPr lang="en-US" dirty="0"/>
          </a:p>
        </p:txBody>
      </p:sp>
    </p:spTree>
    <p:extLst>
      <p:ext uri="{BB962C8B-B14F-4D97-AF65-F5344CB8AC3E}">
        <p14:creationId xmlns="" xmlns:p14="http://schemas.microsoft.com/office/powerpoint/2010/main" val="1337176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54</a:t>
            </a:fld>
            <a:endParaRPr lang="en-US" dirty="0"/>
          </a:p>
        </p:txBody>
      </p:sp>
    </p:spTree>
    <p:extLst>
      <p:ext uri="{BB962C8B-B14F-4D97-AF65-F5344CB8AC3E}">
        <p14:creationId xmlns="" xmlns:p14="http://schemas.microsoft.com/office/powerpoint/2010/main" val="1689862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55</a:t>
            </a:fld>
            <a:endParaRPr lang="en-US" dirty="0"/>
          </a:p>
        </p:txBody>
      </p:sp>
    </p:spTree>
    <p:extLst>
      <p:ext uri="{BB962C8B-B14F-4D97-AF65-F5344CB8AC3E}">
        <p14:creationId xmlns="" xmlns:p14="http://schemas.microsoft.com/office/powerpoint/2010/main" val="85360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a:t>
            </a:fld>
            <a:endParaRPr lang="en-US" dirty="0"/>
          </a:p>
        </p:txBody>
      </p:sp>
    </p:spTree>
    <p:extLst>
      <p:ext uri="{BB962C8B-B14F-4D97-AF65-F5344CB8AC3E}">
        <p14:creationId xmlns="" xmlns:p14="http://schemas.microsoft.com/office/powerpoint/2010/main" val="124441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56</a:t>
            </a:fld>
            <a:endParaRPr lang="en-US" dirty="0"/>
          </a:p>
        </p:txBody>
      </p:sp>
    </p:spTree>
    <p:extLst>
      <p:ext uri="{BB962C8B-B14F-4D97-AF65-F5344CB8AC3E}">
        <p14:creationId xmlns="" xmlns:p14="http://schemas.microsoft.com/office/powerpoint/2010/main" val="3354178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57</a:t>
            </a:fld>
            <a:endParaRPr lang="en-US" dirty="0"/>
          </a:p>
        </p:txBody>
      </p:sp>
    </p:spTree>
    <p:extLst>
      <p:ext uri="{BB962C8B-B14F-4D97-AF65-F5344CB8AC3E}">
        <p14:creationId xmlns="" xmlns:p14="http://schemas.microsoft.com/office/powerpoint/2010/main" val="1156668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58</a:t>
            </a:fld>
            <a:endParaRPr lang="en-US" dirty="0"/>
          </a:p>
        </p:txBody>
      </p:sp>
    </p:spTree>
    <p:extLst>
      <p:ext uri="{BB962C8B-B14F-4D97-AF65-F5344CB8AC3E}">
        <p14:creationId xmlns="" xmlns:p14="http://schemas.microsoft.com/office/powerpoint/2010/main" val="3686636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59</a:t>
            </a:fld>
            <a:endParaRPr lang="en-US" dirty="0"/>
          </a:p>
        </p:txBody>
      </p:sp>
    </p:spTree>
    <p:extLst>
      <p:ext uri="{BB962C8B-B14F-4D97-AF65-F5344CB8AC3E}">
        <p14:creationId xmlns="" xmlns:p14="http://schemas.microsoft.com/office/powerpoint/2010/main" val="2719637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60</a:t>
            </a:fld>
            <a:endParaRPr lang="en-US" dirty="0"/>
          </a:p>
        </p:txBody>
      </p:sp>
    </p:spTree>
    <p:extLst>
      <p:ext uri="{BB962C8B-B14F-4D97-AF65-F5344CB8AC3E}">
        <p14:creationId xmlns="" xmlns:p14="http://schemas.microsoft.com/office/powerpoint/2010/main" val="253051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6</a:t>
            </a:fld>
            <a:endParaRPr lang="en-US" dirty="0"/>
          </a:p>
        </p:txBody>
      </p:sp>
    </p:spTree>
    <p:extLst>
      <p:ext uri="{BB962C8B-B14F-4D97-AF65-F5344CB8AC3E}">
        <p14:creationId xmlns="" xmlns:p14="http://schemas.microsoft.com/office/powerpoint/2010/main" val="12444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7</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8</a:t>
            </a:fld>
            <a:endParaRPr lang="en-US" dirty="0"/>
          </a:p>
        </p:txBody>
      </p:sp>
    </p:spTree>
    <p:extLst>
      <p:ext uri="{BB962C8B-B14F-4D97-AF65-F5344CB8AC3E}">
        <p14:creationId xmlns="" xmlns:p14="http://schemas.microsoft.com/office/powerpoint/2010/main" val="12444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226DC-DB4C-4B3E-A877-AFF6768DDCEF}" type="slidenum">
              <a:rPr lang="en-US" smtClean="0"/>
              <a:pPr/>
              <a:t>13</a:t>
            </a:fld>
            <a:endParaRPr lang="en-US" dirty="0"/>
          </a:p>
        </p:txBody>
      </p:sp>
    </p:spTree>
    <p:extLst>
      <p:ext uri="{BB962C8B-B14F-4D97-AF65-F5344CB8AC3E}">
        <p14:creationId xmlns="" xmlns:p14="http://schemas.microsoft.com/office/powerpoint/2010/main" val="7642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6928"/>
            <a:ext cx="7498080" cy="914400"/>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1645920"/>
            <a:ext cx="8229600" cy="452628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D3C7667-6B7A-4C33-A9DD-330DB4CBB7D6}" type="datetime1">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BC06ED-911B-4D16-B5C4-EDC7157ED2D3}" type="slidenum">
              <a:rPr lang="en-US" smtClean="0"/>
              <a:pPr/>
              <a:t>‹#›</a:t>
            </a:fld>
            <a:endParaRPr lang="en-US" dirty="0"/>
          </a:p>
        </p:txBody>
      </p:sp>
      <p:sp>
        <p:nvSpPr>
          <p:cNvPr id="7" name="Rectangle 103"/>
          <p:cNvSpPr>
            <a:spLocks noChangeArrowheads="1"/>
          </p:cNvSpPr>
          <p:nvPr userDrawn="1"/>
        </p:nvSpPr>
        <p:spPr bwMode="auto">
          <a:xfrm>
            <a:off x="265112" y="304800"/>
            <a:ext cx="457200" cy="1219200"/>
          </a:xfrm>
          <a:prstGeom prst="rect">
            <a:avLst/>
          </a:prstGeom>
          <a:solidFill>
            <a:srgbClr val="C4BD97"/>
          </a:solidFill>
          <a:ln>
            <a:noFill/>
          </a:ln>
        </p:spPr>
        <p:txBody>
          <a:bodyPr wrap="none" anchor="ctr"/>
          <a:lstStyle/>
          <a:p>
            <a:pPr>
              <a:defRPr/>
            </a:pPr>
            <a:endParaRPr lang="ko-KR" altLang="en-US">
              <a:ea typeface="Gulim" pitchFamily="34" charset="-127"/>
            </a:endParaRPr>
          </a:p>
        </p:txBody>
      </p:sp>
      <p:sp>
        <p:nvSpPr>
          <p:cNvPr id="8" name="Rectangle 105"/>
          <p:cNvSpPr>
            <a:spLocks noChangeArrowheads="1"/>
          </p:cNvSpPr>
          <p:nvPr userDrawn="1"/>
        </p:nvSpPr>
        <p:spPr bwMode="auto">
          <a:xfrm>
            <a:off x="7300913" y="1337732"/>
            <a:ext cx="1463040" cy="457200"/>
          </a:xfrm>
          <a:prstGeom prst="rect">
            <a:avLst/>
          </a:prstGeom>
          <a:solidFill>
            <a:srgbClr val="C4BD97"/>
          </a:solidFill>
          <a:ln>
            <a:noFill/>
          </a:ln>
        </p:spPr>
        <p:txBody>
          <a:bodyPr wrap="none" anchor="ctr"/>
          <a:lstStyle/>
          <a:p>
            <a:pPr>
              <a:defRPr/>
            </a:pPr>
            <a:endParaRPr lang="ko-KR" altLang="en-US">
              <a:solidFill>
                <a:srgbClr val="C4BD97"/>
              </a:solidFill>
              <a:ea typeface="Gulim" pitchFamily="34" charset="-127"/>
            </a:endParaRPr>
          </a:p>
        </p:txBody>
      </p:sp>
      <p:sp>
        <p:nvSpPr>
          <p:cNvPr id="9" name="Rectangle 104"/>
          <p:cNvSpPr>
            <a:spLocks noChangeArrowheads="1"/>
          </p:cNvSpPr>
          <p:nvPr userDrawn="1"/>
        </p:nvSpPr>
        <p:spPr bwMode="auto">
          <a:xfrm>
            <a:off x="493776" y="436563"/>
            <a:ext cx="6711696" cy="91440"/>
          </a:xfrm>
          <a:prstGeom prst="rect">
            <a:avLst/>
          </a:prstGeom>
          <a:solidFill>
            <a:srgbClr val="002060"/>
          </a:solidFill>
          <a:ln w="9525">
            <a:noFill/>
            <a:miter lim="800000"/>
            <a:headEnd/>
            <a:tailEnd/>
          </a:ln>
        </p:spPr>
        <p:txBody>
          <a:bodyPr wrap="none" anchor="ctr"/>
          <a:lstStyle/>
          <a:p>
            <a:endParaRPr lang="ko-KR" altLang="en-US">
              <a:ea typeface="Gulim" pitchFamily="34" charset="-127"/>
            </a:endParaRPr>
          </a:p>
        </p:txBody>
      </p:sp>
      <p:sp>
        <p:nvSpPr>
          <p:cNvPr id="10" name="Rectangle 106"/>
          <p:cNvSpPr>
            <a:spLocks noChangeArrowheads="1"/>
          </p:cNvSpPr>
          <p:nvPr userDrawn="1"/>
        </p:nvSpPr>
        <p:spPr bwMode="auto">
          <a:xfrm>
            <a:off x="3252788" y="1524000"/>
            <a:ext cx="5669280" cy="91440"/>
          </a:xfrm>
          <a:prstGeom prst="rect">
            <a:avLst/>
          </a:prstGeom>
          <a:solidFill>
            <a:srgbClr val="002060"/>
          </a:solidFill>
          <a:ln w="9525">
            <a:noFill/>
            <a:miter lim="800000"/>
            <a:headEnd/>
            <a:tailEnd/>
          </a:ln>
        </p:spPr>
        <p:txBody>
          <a:bodyPr wrap="none" anchor="ctr"/>
          <a:lstStyle/>
          <a:p>
            <a:endParaRPr lang="ko-KR" altLang="en-US">
              <a:ea typeface="Gulim" pitchFamily="34" charset="-127"/>
            </a:endParaRPr>
          </a:p>
        </p:txBody>
      </p:sp>
      <p:sp>
        <p:nvSpPr>
          <p:cNvPr id="13" name="Rectangle 12"/>
          <p:cNvSpPr/>
          <p:nvPr userDrawn="1"/>
        </p:nvSpPr>
        <p:spPr>
          <a:xfrm>
            <a:off x="0" y="6217920"/>
            <a:ext cx="1828800" cy="64008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400800"/>
            <a:ext cx="9144000" cy="457200"/>
          </a:xfrm>
          <a:prstGeom prst="rect">
            <a:avLst/>
          </a:prstGeom>
          <a:gradFill flip="none" rotWithShape="1">
            <a:gsLst>
              <a:gs pos="100000">
                <a:schemeClr val="accent5">
                  <a:lumMod val="75000"/>
                </a:schemeClr>
              </a:gs>
              <a:gs pos="0">
                <a:schemeClr val="bg1">
                  <a:tint val="80000"/>
                  <a:satMod val="3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DF4FF-B769-41FC-906B-F4D1A6466366}" type="datetime1">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C8435-6237-419C-8B1D-37F6382D5C81}" type="datetime1">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21" name="Rectangle 103"/>
          <p:cNvSpPr>
            <a:spLocks noChangeArrowheads="1"/>
          </p:cNvSpPr>
          <p:nvPr userDrawn="1"/>
        </p:nvSpPr>
        <p:spPr bwMode="auto">
          <a:xfrm>
            <a:off x="721359" y="304800"/>
            <a:ext cx="457200" cy="1219200"/>
          </a:xfrm>
          <a:prstGeom prst="rect">
            <a:avLst/>
          </a:prstGeom>
          <a:solidFill>
            <a:srgbClr val="C4BD97"/>
          </a:solidFill>
          <a:ln>
            <a:noFill/>
          </a:ln>
        </p:spPr>
        <p:txBody>
          <a:bodyPr wrap="none" anchor="ctr"/>
          <a:lstStyle/>
          <a:p>
            <a:pPr>
              <a:defRPr/>
            </a:pPr>
            <a:endParaRPr lang="ko-KR" altLang="en-US">
              <a:ea typeface="Gulim" pitchFamily="34" charset="-127"/>
            </a:endParaRPr>
          </a:p>
        </p:txBody>
      </p:sp>
      <p:sp>
        <p:nvSpPr>
          <p:cNvPr id="122" name="Rectangle 105"/>
          <p:cNvSpPr>
            <a:spLocks noChangeArrowheads="1"/>
          </p:cNvSpPr>
          <p:nvPr userDrawn="1"/>
        </p:nvSpPr>
        <p:spPr bwMode="auto">
          <a:xfrm>
            <a:off x="7239000" y="1219200"/>
            <a:ext cx="1463040" cy="457200"/>
          </a:xfrm>
          <a:prstGeom prst="rect">
            <a:avLst/>
          </a:prstGeom>
          <a:solidFill>
            <a:srgbClr val="C4BD97"/>
          </a:solidFill>
          <a:ln>
            <a:noFill/>
          </a:ln>
        </p:spPr>
        <p:txBody>
          <a:bodyPr wrap="none" anchor="ctr"/>
          <a:lstStyle/>
          <a:p>
            <a:pPr>
              <a:defRPr/>
            </a:pPr>
            <a:endParaRPr lang="ko-KR" altLang="en-US">
              <a:solidFill>
                <a:srgbClr val="C4BD97"/>
              </a:solidFill>
              <a:ea typeface="Gulim" pitchFamily="34" charset="-127"/>
            </a:endParaRPr>
          </a:p>
        </p:txBody>
      </p:sp>
      <p:sp>
        <p:nvSpPr>
          <p:cNvPr id="3" name="Content Placeholder 2"/>
          <p:cNvSpPr>
            <a:spLocks noGrp="1"/>
          </p:cNvSpPr>
          <p:nvPr>
            <p:ph idx="1"/>
          </p:nvPr>
        </p:nvSpPr>
        <p:spPr>
          <a:xfrm>
            <a:off x="685800" y="1676400"/>
            <a:ext cx="8229600" cy="4846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3" name="Group 3"/>
          <p:cNvGrpSpPr>
            <a:grpSpLocks/>
          </p:cNvGrpSpPr>
          <p:nvPr userDrawn="1"/>
        </p:nvGrpSpPr>
        <p:grpSpPr bwMode="auto">
          <a:xfrm>
            <a:off x="0" y="68263"/>
            <a:ext cx="622060" cy="6713537"/>
            <a:chOff x="0" y="43"/>
            <a:chExt cx="5760" cy="4229"/>
          </a:xfrm>
        </p:grpSpPr>
        <p:sp>
          <p:nvSpPr>
            <p:cNvPr id="14"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16"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17"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18"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19"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20"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21"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22"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23"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24"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25"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26"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27"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28"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29"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30"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31"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32"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33"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34"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35"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36"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37"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38"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39"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40"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41"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42"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43"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44"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45"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46"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47"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48"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49"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50"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51"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52"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53"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54"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55"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56"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57"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58"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59"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60"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61"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62"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63"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64"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65"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66"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67"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68"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69"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70"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71"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72"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73"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74"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75"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76"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77"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78"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79"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80"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81"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82"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83"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84"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85"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86"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87"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88"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89"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90"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91"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92"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93"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94"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95"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96"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97"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98"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99"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100"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101"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102"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defRPr/>
              </a:pPr>
              <a:endParaRPr lang="en-US" dirty="0"/>
            </a:p>
          </p:txBody>
        </p:sp>
        <p:sp>
          <p:nvSpPr>
            <p:cNvPr id="103"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104"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105"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106"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107"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defRPr/>
              </a:pPr>
              <a:endParaRPr lang="en-US" dirty="0"/>
            </a:p>
          </p:txBody>
        </p:sp>
        <p:sp>
          <p:nvSpPr>
            <p:cNvPr id="108"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defRPr/>
              </a:pPr>
              <a:endParaRPr lang="en-US" dirty="0"/>
            </a:p>
          </p:txBody>
        </p:sp>
        <p:sp>
          <p:nvSpPr>
            <p:cNvPr id="109"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defRPr/>
              </a:pPr>
              <a:endParaRPr lang="en-US" dirty="0"/>
            </a:p>
          </p:txBody>
        </p:sp>
        <p:sp>
          <p:nvSpPr>
            <p:cNvPr id="110"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111"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defRPr/>
              </a:pPr>
              <a:endParaRPr lang="en-US" dirty="0"/>
            </a:p>
          </p:txBody>
        </p:sp>
        <p:sp>
          <p:nvSpPr>
            <p:cNvPr id="112"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defRPr/>
              </a:pPr>
              <a:endParaRPr lang="en-US" dirty="0"/>
            </a:p>
          </p:txBody>
        </p:sp>
      </p:grpSp>
      <p:sp>
        <p:nvSpPr>
          <p:cNvPr id="114" name="Rectangle 104"/>
          <p:cNvSpPr>
            <a:spLocks noChangeArrowheads="1"/>
          </p:cNvSpPr>
          <p:nvPr userDrawn="1"/>
        </p:nvSpPr>
        <p:spPr bwMode="auto">
          <a:xfrm>
            <a:off x="635001" y="436563"/>
            <a:ext cx="5438448" cy="77787"/>
          </a:xfrm>
          <a:prstGeom prst="rect">
            <a:avLst/>
          </a:prstGeom>
          <a:solidFill>
            <a:srgbClr val="002060"/>
          </a:solidFill>
          <a:ln w="9525">
            <a:noFill/>
            <a:miter lim="800000"/>
            <a:headEnd/>
            <a:tailEnd/>
          </a:ln>
          <a:effectLst/>
        </p:spPr>
        <p:txBody>
          <a:bodyPr wrap="none" anchor="ctr"/>
          <a:lstStyle/>
          <a:p>
            <a:pPr>
              <a:defRPr/>
            </a:pPr>
            <a:endParaRPr lang="ko-KR" altLang="en-US" dirty="0">
              <a:ea typeface="굴림" charset="-127"/>
            </a:endParaRPr>
          </a:p>
        </p:txBody>
      </p:sp>
      <p:sp>
        <p:nvSpPr>
          <p:cNvPr id="116" name="Rectangle 106"/>
          <p:cNvSpPr>
            <a:spLocks noChangeArrowheads="1"/>
          </p:cNvSpPr>
          <p:nvPr userDrawn="1"/>
        </p:nvSpPr>
        <p:spPr bwMode="auto">
          <a:xfrm>
            <a:off x="3252788" y="1371600"/>
            <a:ext cx="5662612" cy="77788"/>
          </a:xfrm>
          <a:prstGeom prst="rect">
            <a:avLst/>
          </a:prstGeom>
          <a:solidFill>
            <a:srgbClr val="002060"/>
          </a:solidFill>
          <a:ln w="9525">
            <a:noFill/>
            <a:miter lim="800000"/>
            <a:headEnd/>
            <a:tailEnd/>
          </a:ln>
          <a:effectLst/>
        </p:spPr>
        <p:txBody>
          <a:bodyPr wrap="none" anchor="ctr"/>
          <a:lstStyle/>
          <a:p>
            <a:pPr>
              <a:defRPr/>
            </a:pPr>
            <a:endParaRPr lang="ko-KR" altLang="en-US" dirty="0">
              <a:ea typeface="굴림" charset="-127"/>
            </a:endParaRPr>
          </a:p>
        </p:txBody>
      </p:sp>
      <p:pic>
        <p:nvPicPr>
          <p:cNvPr id="118" name="Picture 113" descr="image001"/>
          <p:cNvPicPr>
            <a:picLocks noChangeAspect="1" noChangeArrowheads="1"/>
          </p:cNvPicPr>
          <p:nvPr userDrawn="1"/>
        </p:nvPicPr>
        <p:blipFill>
          <a:blip r:embed="rId2" cstate="print"/>
          <a:srcRect/>
          <a:stretch>
            <a:fillRect/>
          </a:stretch>
        </p:blipFill>
        <p:spPr bwMode="auto">
          <a:xfrm>
            <a:off x="7353300" y="76200"/>
            <a:ext cx="1790700" cy="381000"/>
          </a:xfrm>
          <a:prstGeom prst="rect">
            <a:avLst/>
          </a:prstGeom>
          <a:noFill/>
          <a:ln w="9525">
            <a:noFill/>
            <a:miter lim="800000"/>
            <a:headEnd/>
            <a:tailEnd/>
          </a:ln>
        </p:spPr>
      </p:pic>
      <p:sp>
        <p:nvSpPr>
          <p:cNvPr id="132" name="슬라이드 번호 개체 틀 131"/>
          <p:cNvSpPr>
            <a:spLocks noGrp="1"/>
          </p:cNvSpPr>
          <p:nvPr>
            <p:ph type="sldNum" sz="quarter" idx="11"/>
          </p:nvPr>
        </p:nvSpPr>
        <p:spPr>
          <a:xfrm>
            <a:off x="6781800" y="6356350"/>
            <a:ext cx="2133600" cy="365125"/>
          </a:xfrm>
        </p:spPr>
        <p:txBody>
          <a:bodyPr/>
          <a:lstStyle/>
          <a:p>
            <a:fld id="{4CBC06ED-911B-4D16-B5C4-EDC7157ED2D3}" type="slidenum">
              <a:rPr lang="en-US" smtClean="0"/>
              <a:pPr/>
              <a:t>‹#›</a:t>
            </a:fld>
            <a:endParaRPr lang="en-US" dirty="0"/>
          </a:p>
        </p:txBody>
      </p:sp>
      <p:sp>
        <p:nvSpPr>
          <p:cNvPr id="133" name="바닥글 개체 틀 132"/>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66B-FDCC-480B-AFFB-1920013A7B40}" type="datetime1">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45035E-7516-4B40-96EB-22EDB810124D}" type="datetime1">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67F0A-B39C-4A48-A276-AC33F697411A}" type="datetime1">
              <a:rPr lang="en-US" smtClean="0"/>
              <a:pPr/>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C08C1-C432-436C-9732-3F977F708697}" type="datetime1">
              <a:rPr lang="en-US" smtClean="0"/>
              <a:pPr/>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D132C-2014-4977-BE33-139A36179EC9}" type="datetime1">
              <a:rPr lang="en-US" smtClean="0"/>
              <a:pPr/>
              <a:t>5/11/2016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AFC7F-25C6-4A41-863B-79DF516169F6}" type="datetime1">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B14DA-92D2-41D6-8372-A490C92F68FE}" type="datetime1">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BC06ED-911B-4D16-B5C4-EDC7157ED2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CC10A-5EEB-4BD2-91A2-A982DC2046A9}" type="datetime1">
              <a:rPr lang="en-US" smtClean="0"/>
              <a:pPr/>
              <a:t>5/11/2016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lumMod val="75000"/>
                  </a:schemeClr>
                </a:solidFill>
              </a:defRPr>
            </a:lvl1pPr>
          </a:lstStyle>
          <a:p>
            <a:fld id="{4CBC06ED-911B-4D16-B5C4-EDC7157ED2D3}" type="slidenum">
              <a:rPr lang="en-US" smtClean="0"/>
              <a:pPr/>
              <a:t>‹#›</a:t>
            </a:fld>
            <a:endParaRPr lang="en-US" dirty="0"/>
          </a:p>
        </p:txBody>
      </p:sp>
      <p:pic>
        <p:nvPicPr>
          <p:cNvPr id="7" name="Picture 113" descr="image001"/>
          <p:cNvPicPr>
            <a:picLocks noChangeArrowheads="1"/>
          </p:cNvPicPr>
          <p:nvPr userDrawn="1"/>
        </p:nvPicPr>
        <p:blipFill>
          <a:blip r:embed="rId13" cstate="print"/>
          <a:stretch>
            <a:fillRect/>
          </a:stretch>
        </p:blipFill>
        <p:spPr bwMode="auto">
          <a:xfrm>
            <a:off x="0" y="6217920"/>
            <a:ext cx="1828800" cy="64008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microsoft.com/office/2007/relationships/hdphoto" Target="../media/hdphoto1.wdp"/><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46.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61.xml.rels><?xml version="1.0" encoding="UTF-8" standalone="yes"?>
<Relationships xmlns="http://schemas.openxmlformats.org/package/2006/relationships"><Relationship Id="rId3" Type="http://schemas.openxmlformats.org/officeDocument/2006/relationships/hyperlink" Target="mailto:jschlaifer@nsiplaw.com" TargetMode="External"/><Relationship Id="rId2" Type="http://schemas.openxmlformats.org/officeDocument/2006/relationships/hyperlink" Target="mailto:lchung@nsiplaw.com" TargetMode="Externa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498080" cy="914400"/>
          </a:xfrm>
          <a:effectLst>
            <a:outerShdw blurRad="50800" dist="38100" dir="2700000" algn="tl" rotWithShape="0">
              <a:prstClr val="black">
                <a:alpha val="40000"/>
              </a:prstClr>
            </a:outerShdw>
          </a:effectLst>
        </p:spPr>
        <p:txBody>
          <a:bodyPr>
            <a:noAutofit/>
          </a:bodyPr>
          <a:lstStyle/>
          <a:p>
            <a:r>
              <a:rPr lang="en-US" sz="3200" b="1" i="1" dirty="0"/>
              <a:t>North Star Intellectual Property Law</a:t>
            </a:r>
          </a:p>
        </p:txBody>
      </p:sp>
      <p:sp>
        <p:nvSpPr>
          <p:cNvPr id="3" name="Subtitle 2"/>
          <p:cNvSpPr>
            <a:spLocks noGrp="1"/>
          </p:cNvSpPr>
          <p:nvPr>
            <p:ph type="subTitle" idx="1"/>
          </p:nvPr>
        </p:nvSpPr>
        <p:spPr>
          <a:xfrm>
            <a:off x="457200" y="1798320"/>
            <a:ext cx="8229600" cy="4907280"/>
          </a:xfrm>
          <a:effectLst/>
        </p:spPr>
        <p:txBody>
          <a:bodyPr>
            <a:normAutofit fontScale="85000" lnSpcReduction="20000"/>
          </a:bodyPr>
          <a:lstStyle/>
          <a:p>
            <a:pPr>
              <a:lnSpc>
                <a:spcPct val="110000"/>
              </a:lnSpc>
              <a:spcBef>
                <a:spcPts val="0"/>
              </a:spcBef>
            </a:pPr>
            <a:endParaRPr lang="en-US" sz="1200" dirty="0" smtClean="0"/>
          </a:p>
          <a:p>
            <a:pPr>
              <a:lnSpc>
                <a:spcPct val="110000"/>
              </a:lnSpc>
              <a:spcBef>
                <a:spcPts val="0"/>
              </a:spcBef>
            </a:pPr>
            <a:endParaRPr lang="en-US" sz="1200" dirty="0" smtClean="0"/>
          </a:p>
          <a:p>
            <a:pPr>
              <a:lnSpc>
                <a:spcPct val="110000"/>
              </a:lnSpc>
              <a:spcBef>
                <a:spcPts val="0"/>
              </a:spcBef>
            </a:pPr>
            <a:r>
              <a:rPr lang="en-US" sz="4200" dirty="0" smtClean="0">
                <a:solidFill>
                  <a:schemeClr val="tx2">
                    <a:lumMod val="75000"/>
                  </a:schemeClr>
                </a:solidFill>
                <a:latin typeface="Times New Roman" pitchFamily="18" charset="0"/>
                <a:cs typeface="Times New Roman" pitchFamily="18" charset="0"/>
              </a:rPr>
              <a:t>The IP Factor:  Patents Provide </a:t>
            </a:r>
          </a:p>
          <a:p>
            <a:pPr>
              <a:lnSpc>
                <a:spcPct val="110000"/>
              </a:lnSpc>
              <a:spcBef>
                <a:spcPts val="0"/>
              </a:spcBef>
            </a:pPr>
            <a:r>
              <a:rPr lang="en-US" sz="4200" dirty="0" smtClean="0">
                <a:solidFill>
                  <a:schemeClr val="tx2">
                    <a:lumMod val="75000"/>
                  </a:schemeClr>
                </a:solidFill>
                <a:latin typeface="Times New Roman" pitchFamily="18" charset="0"/>
                <a:cs typeface="Times New Roman" pitchFamily="18" charset="0"/>
              </a:rPr>
              <a:t>Proprietary Protection</a:t>
            </a:r>
            <a:endParaRPr lang="en-US" sz="4200" dirty="0">
              <a:solidFill>
                <a:schemeClr val="tx2">
                  <a:lumMod val="75000"/>
                </a:schemeClr>
              </a:solidFill>
              <a:latin typeface="Times New Roman" pitchFamily="18" charset="0"/>
              <a:cs typeface="Times New Roman" pitchFamily="18" charset="0"/>
            </a:endParaRPr>
          </a:p>
          <a:p>
            <a:pPr>
              <a:lnSpc>
                <a:spcPct val="110000"/>
              </a:lnSpc>
              <a:spcBef>
                <a:spcPts val="0"/>
              </a:spcBef>
            </a:pPr>
            <a:endParaRPr lang="en-US" sz="1200" dirty="0" smtClean="0">
              <a:latin typeface="Times New Roman" pitchFamily="18" charset="0"/>
              <a:cs typeface="Times New Roman" pitchFamily="18" charset="0"/>
            </a:endParaRPr>
          </a:p>
          <a:p>
            <a:pPr>
              <a:lnSpc>
                <a:spcPct val="110000"/>
              </a:lnSpc>
              <a:spcBef>
                <a:spcPts val="0"/>
              </a:spcBef>
            </a:pPr>
            <a:endParaRPr lang="en-US" sz="1200" dirty="0" smtClean="0">
              <a:latin typeface="Times New Roman" pitchFamily="18" charset="0"/>
              <a:cs typeface="Times New Roman" pitchFamily="18" charset="0"/>
            </a:endParaRPr>
          </a:p>
          <a:p>
            <a:pPr>
              <a:lnSpc>
                <a:spcPct val="110000"/>
              </a:lnSpc>
              <a:spcBef>
                <a:spcPts val="0"/>
              </a:spcBef>
            </a:pPr>
            <a:endParaRPr lang="en-US" sz="1200" dirty="0">
              <a:latin typeface="Times New Roman" pitchFamily="18" charset="0"/>
              <a:cs typeface="Times New Roman" pitchFamily="18" charset="0"/>
            </a:endParaRPr>
          </a:p>
          <a:p>
            <a:pPr>
              <a:lnSpc>
                <a:spcPct val="110000"/>
              </a:lnSpc>
              <a:spcBef>
                <a:spcPts val="0"/>
              </a:spcBef>
            </a:pPr>
            <a:endParaRPr lang="en-US" sz="2400" dirty="0" smtClean="0">
              <a:solidFill>
                <a:schemeClr val="tx2">
                  <a:lumMod val="75000"/>
                </a:schemeClr>
              </a:solidFill>
              <a:latin typeface="Times New Roman" pitchFamily="18" charset="0"/>
              <a:cs typeface="Times New Roman" pitchFamily="18" charset="0"/>
            </a:endParaRPr>
          </a:p>
          <a:p>
            <a:pPr>
              <a:lnSpc>
                <a:spcPct val="110000"/>
              </a:lnSpc>
              <a:spcBef>
                <a:spcPts val="0"/>
              </a:spcBef>
            </a:pPr>
            <a:r>
              <a:rPr lang="en-US" sz="2600" u="sng" dirty="0" smtClean="0">
                <a:solidFill>
                  <a:schemeClr val="tx2">
                    <a:lumMod val="75000"/>
                  </a:schemeClr>
                </a:solidFill>
                <a:latin typeface="Times New Roman" pitchFamily="18" charset="0"/>
                <a:cs typeface="Times New Roman" pitchFamily="18" charset="0"/>
              </a:rPr>
              <a:t>April 26, 2016</a:t>
            </a:r>
          </a:p>
          <a:p>
            <a:pPr>
              <a:lnSpc>
                <a:spcPct val="110000"/>
              </a:lnSpc>
              <a:spcBef>
                <a:spcPts val="0"/>
              </a:spcBef>
            </a:pPr>
            <a:endParaRPr lang="en-US" sz="2200" u="sng" dirty="0" smtClean="0">
              <a:solidFill>
                <a:schemeClr val="tx2">
                  <a:lumMod val="75000"/>
                </a:schemeClr>
              </a:solidFill>
              <a:latin typeface="Times New Roman" pitchFamily="18" charset="0"/>
              <a:cs typeface="Times New Roman" pitchFamily="18" charset="0"/>
            </a:endParaRPr>
          </a:p>
          <a:p>
            <a:pPr>
              <a:lnSpc>
                <a:spcPct val="110000"/>
              </a:lnSpc>
              <a:spcBef>
                <a:spcPts val="0"/>
              </a:spcBef>
            </a:pPr>
            <a:endParaRPr lang="en-US" sz="2200" u="sng" dirty="0" smtClean="0">
              <a:solidFill>
                <a:schemeClr val="tx2">
                  <a:lumMod val="75000"/>
                </a:schemeClr>
              </a:solidFill>
              <a:latin typeface="Times New Roman" pitchFamily="18" charset="0"/>
              <a:cs typeface="Times New Roman" pitchFamily="18" charset="0"/>
            </a:endParaRPr>
          </a:p>
          <a:p>
            <a:pPr>
              <a:lnSpc>
                <a:spcPct val="110000"/>
              </a:lnSpc>
              <a:spcBef>
                <a:spcPts val="0"/>
              </a:spcBef>
            </a:pPr>
            <a:endParaRPr lang="en-US" sz="2200" u="sng" dirty="0">
              <a:solidFill>
                <a:schemeClr val="tx2">
                  <a:lumMod val="75000"/>
                </a:schemeClr>
              </a:solidFill>
              <a:latin typeface="Times New Roman" pitchFamily="18" charset="0"/>
              <a:cs typeface="Times New Roman" pitchFamily="18" charset="0"/>
            </a:endParaRPr>
          </a:p>
          <a:p>
            <a:pPr>
              <a:lnSpc>
                <a:spcPct val="110000"/>
              </a:lnSpc>
              <a:spcBef>
                <a:spcPts val="0"/>
              </a:spcBef>
            </a:pPr>
            <a:endParaRPr lang="en-US" sz="1200" dirty="0" smtClean="0">
              <a:solidFill>
                <a:schemeClr val="tx2">
                  <a:lumMod val="75000"/>
                </a:schemeClr>
              </a:solidFill>
              <a:latin typeface="Times New Roman" pitchFamily="18" charset="0"/>
              <a:cs typeface="Times New Roman" pitchFamily="18" charset="0"/>
            </a:endParaRPr>
          </a:p>
          <a:p>
            <a:pPr>
              <a:lnSpc>
                <a:spcPct val="110000"/>
              </a:lnSpc>
              <a:spcBef>
                <a:spcPts val="0"/>
              </a:spcBef>
            </a:pPr>
            <a:endParaRPr lang="en-US" sz="1200" dirty="0">
              <a:solidFill>
                <a:schemeClr val="tx2">
                  <a:lumMod val="75000"/>
                </a:schemeClr>
              </a:solidFill>
              <a:latin typeface="Times New Roman" pitchFamily="18" charset="0"/>
              <a:cs typeface="Times New Roman" pitchFamily="18" charset="0"/>
            </a:endParaRPr>
          </a:p>
          <a:p>
            <a:pPr>
              <a:lnSpc>
                <a:spcPct val="110000"/>
              </a:lnSpc>
              <a:spcBef>
                <a:spcPts val="0"/>
              </a:spcBef>
            </a:pPr>
            <a:r>
              <a:rPr lang="en-US" sz="1900" dirty="0" smtClean="0">
                <a:solidFill>
                  <a:schemeClr val="tx2">
                    <a:lumMod val="75000"/>
                  </a:schemeClr>
                </a:solidFill>
                <a:latin typeface="Times New Roman" pitchFamily="18" charset="0"/>
                <a:cs typeface="Times New Roman" pitchFamily="18" charset="0"/>
              </a:rPr>
              <a:t>   1120 Connecticut Avenue</a:t>
            </a:r>
            <a:r>
              <a:rPr lang="en-US" sz="1900" dirty="0">
                <a:solidFill>
                  <a:schemeClr val="tx2">
                    <a:lumMod val="75000"/>
                  </a:schemeClr>
                </a:solidFill>
                <a:latin typeface="Times New Roman" pitchFamily="18" charset="0"/>
                <a:cs typeface="Times New Roman" pitchFamily="18" charset="0"/>
              </a:rPr>
              <a:t>, NW, Suite 304</a:t>
            </a:r>
          </a:p>
          <a:p>
            <a:pPr>
              <a:lnSpc>
                <a:spcPct val="110000"/>
              </a:lnSpc>
              <a:spcBef>
                <a:spcPts val="0"/>
              </a:spcBef>
            </a:pPr>
            <a:r>
              <a:rPr lang="en-US" sz="1900" dirty="0" smtClean="0">
                <a:solidFill>
                  <a:schemeClr val="tx2">
                    <a:lumMod val="75000"/>
                  </a:schemeClr>
                </a:solidFill>
                <a:latin typeface="Times New Roman" pitchFamily="18" charset="0"/>
                <a:cs typeface="Times New Roman" pitchFamily="18" charset="0"/>
              </a:rPr>
              <a:t>   Washington</a:t>
            </a:r>
            <a:r>
              <a:rPr lang="en-US" sz="1900" dirty="0">
                <a:solidFill>
                  <a:schemeClr val="tx2">
                    <a:lumMod val="75000"/>
                  </a:schemeClr>
                </a:solidFill>
                <a:latin typeface="Times New Roman" pitchFamily="18" charset="0"/>
                <a:cs typeface="Times New Roman" pitchFamily="18" charset="0"/>
              </a:rPr>
              <a:t>, DC 20036</a:t>
            </a:r>
          </a:p>
          <a:p>
            <a:pPr>
              <a:lnSpc>
                <a:spcPct val="110000"/>
              </a:lnSpc>
              <a:spcBef>
                <a:spcPts val="0"/>
              </a:spcBef>
            </a:pPr>
            <a:r>
              <a:rPr lang="en-US" sz="1900" dirty="0" smtClean="0">
                <a:solidFill>
                  <a:schemeClr val="tx2">
                    <a:lumMod val="75000"/>
                  </a:schemeClr>
                </a:solidFill>
                <a:latin typeface="Times New Roman" pitchFamily="18" charset="0"/>
                <a:cs typeface="Times New Roman" pitchFamily="18" charset="0"/>
              </a:rPr>
              <a:t>   T</a:t>
            </a:r>
            <a:r>
              <a:rPr lang="en-US" sz="1900" dirty="0">
                <a:solidFill>
                  <a:schemeClr val="tx2">
                    <a:lumMod val="75000"/>
                  </a:schemeClr>
                </a:solidFill>
                <a:latin typeface="Times New Roman" pitchFamily="18" charset="0"/>
                <a:cs typeface="Times New Roman" pitchFamily="18" charset="0"/>
              </a:rPr>
              <a:t>: 202-429-0020</a:t>
            </a:r>
          </a:p>
          <a:p>
            <a:pPr>
              <a:lnSpc>
                <a:spcPct val="110000"/>
              </a:lnSpc>
              <a:spcBef>
                <a:spcPts val="0"/>
              </a:spcBef>
            </a:pPr>
            <a:r>
              <a:rPr lang="en-US" sz="1900" dirty="0" smtClean="0">
                <a:solidFill>
                  <a:schemeClr val="tx2">
                    <a:lumMod val="75000"/>
                  </a:schemeClr>
                </a:solidFill>
                <a:latin typeface="Times New Roman" pitchFamily="18" charset="0"/>
                <a:cs typeface="Times New Roman" pitchFamily="18" charset="0"/>
              </a:rPr>
              <a:t>   F</a:t>
            </a:r>
            <a:r>
              <a:rPr lang="en-US" sz="1900" dirty="0">
                <a:solidFill>
                  <a:schemeClr val="tx2">
                    <a:lumMod val="75000"/>
                  </a:schemeClr>
                </a:solidFill>
                <a:latin typeface="Times New Roman" pitchFamily="18" charset="0"/>
                <a:cs typeface="Times New Roman" pitchFamily="18" charset="0"/>
              </a:rPr>
              <a:t>: 202-315-3758</a:t>
            </a:r>
          </a:p>
          <a:p>
            <a:pPr>
              <a:lnSpc>
                <a:spcPct val="110000"/>
              </a:lnSpc>
              <a:spcBef>
                <a:spcPts val="0"/>
              </a:spcBef>
            </a:pPr>
            <a:r>
              <a:rPr lang="en-US" sz="1900" dirty="0" smtClean="0">
                <a:solidFill>
                  <a:schemeClr val="tx2">
                    <a:lumMod val="75000"/>
                  </a:schemeClr>
                </a:solidFill>
                <a:latin typeface="Times New Roman" pitchFamily="18" charset="0"/>
                <a:cs typeface="Times New Roman" pitchFamily="18" charset="0"/>
              </a:rPr>
              <a:t>   E</a:t>
            </a:r>
            <a:r>
              <a:rPr lang="en-US" sz="1900" dirty="0">
                <a:solidFill>
                  <a:schemeClr val="tx2">
                    <a:lumMod val="75000"/>
                  </a:schemeClr>
                </a:solidFill>
                <a:latin typeface="Times New Roman" pitchFamily="18" charset="0"/>
                <a:cs typeface="Times New Roman" pitchFamily="18" charset="0"/>
              </a:rPr>
              <a:t>: info@nsiplaw.com</a:t>
            </a:r>
            <a:br>
              <a:rPr lang="en-US" sz="1900" dirty="0">
                <a:solidFill>
                  <a:schemeClr val="tx2">
                    <a:lumMod val="75000"/>
                  </a:schemeClr>
                </a:solidFill>
                <a:latin typeface="Times New Roman" pitchFamily="18" charset="0"/>
                <a:cs typeface="Times New Roman" pitchFamily="18" charset="0"/>
              </a:rPr>
            </a:br>
            <a:r>
              <a:rPr lang="en-US" sz="1900" dirty="0" smtClean="0">
                <a:solidFill>
                  <a:schemeClr val="tx2">
                    <a:lumMod val="75000"/>
                  </a:schemeClr>
                </a:solidFill>
                <a:latin typeface="Times New Roman" pitchFamily="18" charset="0"/>
                <a:cs typeface="Times New Roman" pitchFamily="18" charset="0"/>
              </a:rPr>
              <a:t>   www.nsiplaw.com</a:t>
            </a:r>
            <a:endParaRPr lang="en-US" sz="1900" dirty="0">
              <a:solidFill>
                <a:schemeClr val="tx2">
                  <a:lumMod val="75000"/>
                </a:schemeClr>
              </a:solidFill>
              <a:latin typeface="Times New Roman" pitchFamily="18" charset="0"/>
              <a:cs typeface="Times New Roman" pitchFamily="18" charset="0"/>
            </a:endParaRPr>
          </a:p>
        </p:txBody>
      </p:sp>
      <p:pic>
        <p:nvPicPr>
          <p:cNvPr id="4" name="Picture 113" descr="image001"/>
          <p:cNvPicPr>
            <a:picLocks noChangeArrowheads="1"/>
          </p:cNvPicPr>
          <p:nvPr/>
        </p:nvPicPr>
        <p:blipFill>
          <a:blip r:embed="rId3" cstate="print"/>
          <a:stretch>
            <a:fillRect/>
          </a:stretch>
        </p:blipFill>
        <p:spPr bwMode="auto">
          <a:xfrm>
            <a:off x="7315200" y="0"/>
            <a:ext cx="1828800" cy="640080"/>
          </a:xfrm>
          <a:prstGeom prst="rect">
            <a:avLst/>
          </a:prstGeom>
          <a:noFill/>
          <a:ln>
            <a:noFill/>
          </a:ln>
        </p:spPr>
      </p:pic>
      <p:pic>
        <p:nvPicPr>
          <p:cNvPr id="7" name="Picture 6" descr="U.S. Capitol.jpg"/>
          <p:cNvPicPr>
            <a:picLocks noChangeAspect="1"/>
          </p:cNvPicPr>
          <p:nvPr/>
        </p:nvPicPr>
        <p:blipFill>
          <a:blip r:embed="rId4" cstate="print"/>
          <a:stretch>
            <a:fillRect/>
          </a:stretch>
        </p:blipFill>
        <p:spPr>
          <a:xfrm>
            <a:off x="228601" y="4061790"/>
            <a:ext cx="1524000" cy="23390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654628"/>
            <a:ext cx="4495800" cy="1371601"/>
          </a:xfrm>
        </p:spPr>
        <p:txBody>
          <a:bodyPr>
            <a:normAutofit lnSpcReduction="10000"/>
          </a:bodyPr>
          <a:lstStyle/>
          <a:p>
            <a:pPr>
              <a:lnSpc>
                <a:spcPct val="90000"/>
              </a:lnSpc>
              <a:buNone/>
            </a:pPr>
            <a:r>
              <a:rPr lang="en-US" sz="1400" b="1" dirty="0" smtClean="0"/>
              <a:t>What about the Patent Expiration Date?</a:t>
            </a:r>
            <a:endParaRPr lang="en-US" sz="1400" dirty="0" smtClean="0"/>
          </a:p>
          <a:p>
            <a:pPr>
              <a:lnSpc>
                <a:spcPct val="90000"/>
              </a:lnSpc>
            </a:pPr>
            <a:r>
              <a:rPr lang="en-US" sz="1400" dirty="0" smtClean="0"/>
              <a:t>Calculated from publically available information</a:t>
            </a:r>
          </a:p>
          <a:p>
            <a:pPr>
              <a:lnSpc>
                <a:spcPct val="90000"/>
              </a:lnSpc>
            </a:pPr>
            <a:r>
              <a:rPr lang="en-US" sz="1400" dirty="0" smtClean="0"/>
              <a:t>20 years from filing date (17 years from issue if filed before June 1995)</a:t>
            </a:r>
          </a:p>
          <a:p>
            <a:pPr>
              <a:lnSpc>
                <a:spcPct val="90000"/>
              </a:lnSpc>
            </a:pPr>
            <a:r>
              <a:rPr lang="en-US" sz="1400" dirty="0" smtClean="0"/>
              <a:t>Patent Term </a:t>
            </a:r>
            <a:r>
              <a:rPr lang="en-US" sz="1400" dirty="0"/>
              <a:t>A</a:t>
            </a:r>
            <a:r>
              <a:rPr lang="en-US" sz="1400" dirty="0" smtClean="0"/>
              <a:t>djustment</a:t>
            </a:r>
          </a:p>
          <a:p>
            <a:pPr>
              <a:lnSpc>
                <a:spcPct val="90000"/>
              </a:lnSpc>
            </a:pPr>
            <a:r>
              <a:rPr lang="en-US" sz="1400" dirty="0" smtClean="0"/>
              <a:t>Maintenance Fee (USPTO website)</a:t>
            </a:r>
          </a:p>
          <a:p>
            <a:pPr>
              <a:lnSpc>
                <a:spcPct val="90000"/>
              </a:lnSpc>
            </a:pPr>
            <a:endParaRPr lang="en-US" sz="1400" dirty="0" smtClean="0"/>
          </a:p>
          <a:p>
            <a:pPr>
              <a:lnSpc>
                <a:spcPct val="90000"/>
              </a:lnSpc>
            </a:pPr>
            <a:endParaRPr lang="en-US" sz="1400" dirty="0" smtClean="0"/>
          </a:p>
        </p:txBody>
      </p:sp>
      <p:sp>
        <p:nvSpPr>
          <p:cNvPr id="3" name="Slide Number Placeholder 2"/>
          <p:cNvSpPr>
            <a:spLocks noGrp="1"/>
          </p:cNvSpPr>
          <p:nvPr>
            <p:ph type="sldNum" sz="quarter" idx="11"/>
          </p:nvPr>
        </p:nvSpPr>
        <p:spPr/>
        <p:txBody>
          <a:bodyPr/>
          <a:lstStyle/>
          <a:p>
            <a:fld id="{4CBC06ED-911B-4D16-B5C4-EDC7157ED2D3}" type="slidenum">
              <a:rPr lang="en-US" smtClean="0">
                <a:solidFill>
                  <a:srgbClr val="FF0000"/>
                </a:solidFill>
              </a:rPr>
              <a:pPr/>
              <a:t>10</a:t>
            </a:fld>
            <a:endParaRPr lang="en-US" dirty="0">
              <a:solidFill>
                <a:srgbClr val="FF0000"/>
              </a:solidFill>
            </a:endParaRPr>
          </a:p>
        </p:txBody>
      </p:sp>
      <p:sp>
        <p:nvSpPr>
          <p:cNvPr id="7" name="Title 1"/>
          <p:cNvSpPr txBox="1">
            <a:spLocks/>
          </p:cNvSpPr>
          <p:nvPr/>
        </p:nvSpPr>
        <p:spPr>
          <a:xfrm>
            <a:off x="1143000" y="609600"/>
            <a:ext cx="8001000" cy="746760"/>
          </a:xfrm>
          <a:prstGeom prst="rect">
            <a:avLst/>
          </a:prstGeom>
        </p:spPr>
        <p:txBody>
          <a:bodyPr>
            <a:noAutofit/>
          </a:bodyPr>
          <a:lstStyle>
            <a:lvl1pPr algn="ctr" defTabSz="914400" rtl="0" eaLnBrk="1" latinLnBrk="0" hangingPunct="1">
              <a:spcBef>
                <a:spcPct val="0"/>
              </a:spcBef>
              <a:buNone/>
              <a:defRPr sz="4400" kern="1200" baseline="0">
                <a:solidFill>
                  <a:schemeClr val="tx2"/>
                </a:solidFill>
                <a:latin typeface="+mj-lt"/>
                <a:ea typeface="+mj-ea"/>
                <a:cs typeface="+mj-cs"/>
              </a:defRPr>
            </a:lvl1pPr>
          </a:lstStyle>
          <a:p>
            <a:r>
              <a:rPr lang="en-US" sz="2800" i="1" dirty="0">
                <a:latin typeface="Times New Roman" pitchFamily="18" charset="0"/>
                <a:cs typeface="Times New Roman" pitchFamily="18" charset="0"/>
              </a:rPr>
              <a:t>Structure of a Patent: A Mechanical </a:t>
            </a:r>
            <a:r>
              <a:rPr lang="en-US" sz="2800" i="1" dirty="0" smtClean="0">
                <a:latin typeface="Times New Roman" pitchFamily="18" charset="0"/>
                <a:cs typeface="Times New Roman" pitchFamily="18" charset="0"/>
              </a:rPr>
              <a:t>Example</a:t>
            </a:r>
            <a:endParaRPr lang="en-US" sz="2800" i="1"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stretch>
            <a:fillRect/>
          </a:stretch>
        </p:blipFill>
        <p:spPr>
          <a:xfrm>
            <a:off x="990600" y="1731477"/>
            <a:ext cx="3124200" cy="4876152"/>
          </a:xfrm>
          <a:prstGeom prst="rect">
            <a:avLst/>
          </a:prstGeom>
        </p:spPr>
      </p:pic>
      <p:pic>
        <p:nvPicPr>
          <p:cNvPr id="8" name="Picture 7"/>
          <p:cNvPicPr>
            <a:picLocks noChangeAspect="1"/>
          </p:cNvPicPr>
          <p:nvPr/>
        </p:nvPicPr>
        <p:blipFill>
          <a:blip r:embed="rId3" cstate="print"/>
          <a:stretch>
            <a:fillRect/>
          </a:stretch>
        </p:blipFill>
        <p:spPr>
          <a:xfrm>
            <a:off x="4648200" y="2895600"/>
            <a:ext cx="3733800" cy="1651152"/>
          </a:xfrm>
          <a:prstGeom prst="rect">
            <a:avLst/>
          </a:prstGeom>
        </p:spPr>
      </p:pic>
      <p:pic>
        <p:nvPicPr>
          <p:cNvPr id="9" name="Picture 8"/>
          <p:cNvPicPr>
            <a:picLocks noChangeAspect="1"/>
          </p:cNvPicPr>
          <p:nvPr/>
        </p:nvPicPr>
        <p:blipFill>
          <a:blip r:embed="rId4" cstate="print"/>
          <a:stretch>
            <a:fillRect/>
          </a:stretch>
        </p:blipFill>
        <p:spPr>
          <a:xfrm>
            <a:off x="4724400" y="4680541"/>
            <a:ext cx="3810000" cy="2025059"/>
          </a:xfrm>
          <a:prstGeom prst="rect">
            <a:avLst/>
          </a:prstGeom>
        </p:spPr>
      </p:pic>
    </p:spTree>
    <p:extLst>
      <p:ext uri="{BB962C8B-B14F-4D97-AF65-F5344CB8AC3E}">
        <p14:creationId xmlns="" xmlns:p14="http://schemas.microsoft.com/office/powerpoint/2010/main" val="1292393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5562600" cy="4846320"/>
          </a:xfrm>
        </p:spPr>
        <p:txBody>
          <a:bodyPr>
            <a:normAutofit fontScale="40000" lnSpcReduction="20000"/>
          </a:bodyPr>
          <a:lstStyle/>
          <a:p>
            <a:pPr>
              <a:lnSpc>
                <a:spcPct val="120000"/>
              </a:lnSpc>
              <a:buNone/>
            </a:pPr>
            <a:r>
              <a:rPr lang="en-US" sz="3400" b="1" dirty="0" smtClean="0"/>
              <a:t>Claims</a:t>
            </a:r>
            <a:endParaRPr lang="en-US" sz="3400" dirty="0"/>
          </a:p>
          <a:p>
            <a:pPr>
              <a:lnSpc>
                <a:spcPct val="120000"/>
              </a:lnSpc>
            </a:pPr>
            <a:r>
              <a:rPr lang="en-US" sz="4000" dirty="0" smtClean="0"/>
              <a:t>A claim is a patentee’s statement of what his or her invention is.</a:t>
            </a:r>
          </a:p>
          <a:p>
            <a:pPr>
              <a:lnSpc>
                <a:spcPct val="120000"/>
              </a:lnSpc>
            </a:pPr>
            <a:r>
              <a:rPr lang="en-US" sz="4000" dirty="0"/>
              <a:t>A</a:t>
            </a:r>
            <a:r>
              <a:rPr lang="en-US" sz="4000" dirty="0" smtClean="0"/>
              <a:t> claim defines the scope of patent protection by stating what features must be present in a product to be covered by the patent .</a:t>
            </a:r>
          </a:p>
          <a:p>
            <a:pPr>
              <a:lnSpc>
                <a:spcPct val="120000"/>
              </a:lnSpc>
            </a:pPr>
            <a:r>
              <a:rPr lang="en-US" sz="4000" dirty="0" smtClean="0"/>
              <a:t>A patent gives a patentee a right to exclude others from selling, importing into the U.S., or using a patented invention as defined by the claims of the patent.  35 USC § 271.</a:t>
            </a:r>
            <a:endParaRPr lang="en-US" sz="3400" dirty="0" smtClean="0"/>
          </a:p>
          <a:p>
            <a:pPr marL="971550" lvl="1" indent="-514350">
              <a:lnSpc>
                <a:spcPct val="120000"/>
              </a:lnSpc>
              <a:buAutoNum type="arabicPeriod"/>
            </a:pPr>
            <a:r>
              <a:rPr lang="en-US" sz="4000" dirty="0" smtClean="0"/>
              <a:t>A cup holder, comprising a band that encircles a cup to reduce the rate of heat transfer between a liquid in the cup and a hand gripping the band.</a:t>
            </a:r>
          </a:p>
          <a:p>
            <a:pPr marL="971550" lvl="1" indent="-514350">
              <a:lnSpc>
                <a:spcPct val="120000"/>
              </a:lnSpc>
              <a:buAutoNum type="arabicPeriod" startAt="2"/>
            </a:pPr>
            <a:r>
              <a:rPr lang="en-US" sz="4000" dirty="0" smtClean="0"/>
              <a:t>The holder of claim 1, wherein the band comprises a paper band.  </a:t>
            </a:r>
            <a:endParaRPr lang="en-US" sz="4000" dirty="0"/>
          </a:p>
          <a:p>
            <a:pPr marL="971550" lvl="1" indent="-514350">
              <a:lnSpc>
                <a:spcPct val="120000"/>
              </a:lnSpc>
              <a:buAutoNum type="arabicPeriod" startAt="2"/>
            </a:pPr>
            <a:endParaRPr lang="en-US" sz="2900" dirty="0" smtClean="0"/>
          </a:p>
          <a:p>
            <a:pPr marL="457200" lvl="1" indent="0">
              <a:lnSpc>
                <a:spcPct val="120000"/>
              </a:lnSpc>
              <a:buNone/>
            </a:pPr>
            <a:r>
              <a:rPr lang="en-US" sz="1900" dirty="0" smtClean="0"/>
              <a:t>[Claims have been simplified for illustrative purposes]</a:t>
            </a:r>
          </a:p>
          <a:p>
            <a:pPr lvl="1">
              <a:lnSpc>
                <a:spcPct val="90000"/>
              </a:lnSpc>
            </a:pPr>
            <a:endParaRPr lang="en-US" dirty="0" smtClean="0"/>
          </a:p>
          <a:p>
            <a:pPr lvl="1">
              <a:lnSpc>
                <a:spcPct val="90000"/>
              </a:lnSpc>
            </a:pPr>
            <a:endParaRPr lang="en-US" dirty="0"/>
          </a:p>
        </p:txBody>
      </p:sp>
      <p:sp>
        <p:nvSpPr>
          <p:cNvPr id="3" name="Slide Number Placeholder 2"/>
          <p:cNvSpPr>
            <a:spLocks noGrp="1"/>
          </p:cNvSpPr>
          <p:nvPr>
            <p:ph type="sldNum" sz="quarter" idx="11"/>
          </p:nvPr>
        </p:nvSpPr>
        <p:spPr/>
        <p:txBody>
          <a:bodyPr/>
          <a:lstStyle/>
          <a:p>
            <a:fld id="{4CBC06ED-911B-4D16-B5C4-EDC7157ED2D3}" type="slidenum">
              <a:rPr lang="en-US" smtClean="0">
                <a:solidFill>
                  <a:srgbClr val="FF0000"/>
                </a:solidFill>
              </a:rPr>
              <a:pPr/>
              <a:t>11</a:t>
            </a:fld>
            <a:endParaRPr lang="en-US" dirty="0">
              <a:solidFill>
                <a:srgbClr val="FF0000"/>
              </a:solidFill>
            </a:endParaRPr>
          </a:p>
        </p:txBody>
      </p:sp>
      <p:sp>
        <p:nvSpPr>
          <p:cNvPr id="7" name="Title 1"/>
          <p:cNvSpPr txBox="1">
            <a:spLocks/>
          </p:cNvSpPr>
          <p:nvPr/>
        </p:nvSpPr>
        <p:spPr>
          <a:xfrm>
            <a:off x="1143000" y="609600"/>
            <a:ext cx="7086600" cy="746760"/>
          </a:xfrm>
          <a:prstGeom prst="rect">
            <a:avLst/>
          </a:prstGeom>
        </p:spPr>
        <p:txBody>
          <a:bodyPr>
            <a:noAutofit/>
          </a:bodyPr>
          <a:lstStyle>
            <a:lvl1pPr algn="ctr" defTabSz="914400" rtl="0" eaLnBrk="1" latinLnBrk="0" hangingPunct="1">
              <a:spcBef>
                <a:spcPct val="0"/>
              </a:spcBef>
              <a:buNone/>
              <a:defRPr sz="4400" kern="1200" baseline="0">
                <a:solidFill>
                  <a:schemeClr val="tx2"/>
                </a:solidFill>
                <a:latin typeface="+mj-lt"/>
                <a:ea typeface="+mj-ea"/>
                <a:cs typeface="+mj-cs"/>
              </a:defRPr>
            </a:lvl1pPr>
          </a:lstStyle>
          <a:p>
            <a:r>
              <a:rPr lang="en-US" sz="2800" i="1" dirty="0">
                <a:latin typeface="Times New Roman" pitchFamily="18" charset="0"/>
                <a:cs typeface="Times New Roman" pitchFamily="18" charset="0"/>
              </a:rPr>
              <a:t>Structure of a Patent: A Mechanical </a:t>
            </a:r>
            <a:r>
              <a:rPr lang="en-US" sz="2800" i="1" dirty="0" smtClean="0">
                <a:latin typeface="Times New Roman" pitchFamily="18" charset="0"/>
                <a:cs typeface="Times New Roman" pitchFamily="18" charset="0"/>
              </a:rPr>
              <a:t>Example</a:t>
            </a:r>
            <a:endParaRPr lang="en-US" sz="2800" i="1" dirty="0">
              <a:latin typeface="Times New Roman" pitchFamily="18" charset="0"/>
              <a:cs typeface="Times New Roman" pitchFamily="18" charset="0"/>
            </a:endParaRPr>
          </a:p>
        </p:txBody>
      </p:sp>
      <p:pic>
        <p:nvPicPr>
          <p:cNvPr id="8" name="Picture 3"/>
          <p:cNvPicPr>
            <a:picLocks noChangeAspect="1" noChangeArrowheads="1"/>
          </p:cNvPicPr>
          <p:nvPr/>
        </p:nvPicPr>
        <p:blipFill rotWithShape="1">
          <a:blip r:embed="rId2" cstate="print"/>
          <a:srcRect l="21442" t="51051" r="16835" b="21942"/>
          <a:stretch/>
        </p:blipFill>
        <p:spPr bwMode="auto">
          <a:xfrm>
            <a:off x="6629399" y="1828800"/>
            <a:ext cx="2075813" cy="1448301"/>
          </a:xfrm>
          <a:prstGeom prst="rect">
            <a:avLst/>
          </a:prstGeom>
          <a:noFill/>
          <a:ln w="9525">
            <a:noFill/>
            <a:miter lim="800000"/>
            <a:headEnd/>
            <a:tailEnd/>
          </a:ln>
        </p:spPr>
      </p:pic>
      <p:pic>
        <p:nvPicPr>
          <p:cNvPr id="4" name="Picture 3" descr="WSMR_Coffee_Mug.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400" y="5181600"/>
            <a:ext cx="1866900" cy="1401064"/>
          </a:xfrm>
          <a:prstGeom prst="rect">
            <a:avLst/>
          </a:prstGeom>
        </p:spPr>
      </p:pic>
      <p:pic>
        <p:nvPicPr>
          <p:cNvPr id="6" name="Picture 5" descr="Coffee-cup-sleeve.jpg"/>
          <p:cNvPicPr>
            <a:picLocks noChangeAspect="1"/>
          </p:cNvPicPr>
          <p:nvPr/>
        </p:nvPicPr>
        <p:blipFill rotWithShape="1">
          <a:blip r:embed="rId4" cstate="print">
            <a:extLst>
              <a:ext uri="{28A0092B-C50C-407E-A947-70E740481C1C}">
                <a14:useLocalDpi xmlns="" xmlns:a14="http://schemas.microsoft.com/office/drawing/2010/main" val="0"/>
              </a:ext>
            </a:extLst>
          </a:blip>
          <a:srcRect l="21857" t="11385" r="21407" b="10983"/>
          <a:stretch/>
        </p:blipFill>
        <p:spPr>
          <a:xfrm>
            <a:off x="6705599" y="3429000"/>
            <a:ext cx="1754185" cy="1600200"/>
          </a:xfrm>
          <a:prstGeom prst="rect">
            <a:avLst/>
          </a:prstGeom>
        </p:spPr>
      </p:pic>
    </p:spTree>
    <p:extLst>
      <p:ext uri="{BB962C8B-B14F-4D97-AF65-F5344CB8AC3E}">
        <p14:creationId xmlns="" xmlns:p14="http://schemas.microsoft.com/office/powerpoint/2010/main" val="1578709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5486400" cy="4648200"/>
          </a:xfrm>
        </p:spPr>
        <p:txBody>
          <a:bodyPr>
            <a:normAutofit fontScale="55000" lnSpcReduction="20000"/>
          </a:bodyPr>
          <a:lstStyle/>
          <a:p>
            <a:pPr>
              <a:lnSpc>
                <a:spcPct val="120000"/>
              </a:lnSpc>
            </a:pPr>
            <a:r>
              <a:rPr lang="en-US" dirty="0" smtClean="0"/>
              <a:t>Many sole inventors and corporations have come up with great mechanical inventions.</a:t>
            </a:r>
          </a:p>
          <a:p>
            <a:pPr marL="457200" lvl="1" indent="0">
              <a:lnSpc>
                <a:spcPct val="120000"/>
              </a:lnSpc>
              <a:buNone/>
            </a:pPr>
            <a:r>
              <a:rPr lang="en-US" dirty="0" smtClean="0"/>
              <a:t>Ex) Ketchup valve technology, Callahan envelope with windows</a:t>
            </a:r>
          </a:p>
          <a:p>
            <a:pPr>
              <a:lnSpc>
                <a:spcPct val="120000"/>
              </a:lnSpc>
            </a:pPr>
            <a:r>
              <a:rPr lang="en-US" b="1" dirty="0" smtClean="0"/>
              <a:t>Paper Patent Doctrine</a:t>
            </a:r>
            <a:r>
              <a:rPr lang="en-US" dirty="0" smtClean="0"/>
              <a:t>: An inventor does not need to make a physical prototype of the invention before filing a patent application . </a:t>
            </a:r>
          </a:p>
          <a:p>
            <a:pPr>
              <a:lnSpc>
                <a:spcPct val="120000"/>
              </a:lnSpc>
            </a:pPr>
            <a:r>
              <a:rPr lang="en-US" dirty="0" smtClean="0"/>
              <a:t>Drawings are required where necessary for understanding of the technology.</a:t>
            </a:r>
          </a:p>
          <a:p>
            <a:pPr>
              <a:lnSpc>
                <a:spcPct val="120000"/>
              </a:lnSpc>
            </a:pPr>
            <a:r>
              <a:rPr lang="en-US" dirty="0"/>
              <a:t>The patent disclosure must be sufficient to allow another person to make the invention. </a:t>
            </a:r>
            <a:r>
              <a:rPr lang="en-US" dirty="0" smtClean="0"/>
              <a:t>Terms of claims will be interpreted in light of the specification. Careful choice of words, and consistent use of terms are important for ensuring broad claim scope.</a:t>
            </a:r>
          </a:p>
          <a:p>
            <a:pPr>
              <a:lnSpc>
                <a:spcPct val="90000"/>
              </a:lnSpc>
            </a:pPr>
            <a:endParaRPr lang="en-US" dirty="0" smtClean="0"/>
          </a:p>
        </p:txBody>
      </p:sp>
      <p:sp>
        <p:nvSpPr>
          <p:cNvPr id="3" name="Slide Number Placeholder 2"/>
          <p:cNvSpPr>
            <a:spLocks noGrp="1"/>
          </p:cNvSpPr>
          <p:nvPr>
            <p:ph type="sldNum" sz="quarter" idx="11"/>
          </p:nvPr>
        </p:nvSpPr>
        <p:spPr/>
        <p:txBody>
          <a:bodyPr/>
          <a:lstStyle/>
          <a:p>
            <a:fld id="{4CBC06ED-911B-4D16-B5C4-EDC7157ED2D3}" type="slidenum">
              <a:rPr lang="en-US" smtClean="0">
                <a:solidFill>
                  <a:srgbClr val="FF0000"/>
                </a:solidFill>
              </a:rPr>
              <a:pPr/>
              <a:t>12</a:t>
            </a:fld>
            <a:endParaRPr lang="en-US" dirty="0">
              <a:solidFill>
                <a:srgbClr val="FF0000"/>
              </a:solidFill>
            </a:endParaRPr>
          </a:p>
        </p:txBody>
      </p:sp>
      <p:pic>
        <p:nvPicPr>
          <p:cNvPr id="5" name="Picture 4"/>
          <p:cNvPicPr>
            <a:picLocks noChangeAspect="1"/>
          </p:cNvPicPr>
          <p:nvPr/>
        </p:nvPicPr>
        <p:blipFill>
          <a:blip r:embed="rId2" cstate="print"/>
          <a:stretch>
            <a:fillRect/>
          </a:stretch>
        </p:blipFill>
        <p:spPr>
          <a:xfrm>
            <a:off x="6781800" y="1676400"/>
            <a:ext cx="1905000" cy="2333480"/>
          </a:xfrm>
          <a:prstGeom prst="rect">
            <a:avLst/>
          </a:prstGeom>
        </p:spPr>
      </p:pic>
      <p:sp>
        <p:nvSpPr>
          <p:cNvPr id="7" name="Title 1"/>
          <p:cNvSpPr txBox="1">
            <a:spLocks/>
          </p:cNvSpPr>
          <p:nvPr/>
        </p:nvSpPr>
        <p:spPr>
          <a:xfrm>
            <a:off x="1143000" y="609600"/>
            <a:ext cx="8001000" cy="746760"/>
          </a:xfrm>
          <a:prstGeom prst="rect">
            <a:avLst/>
          </a:prstGeom>
        </p:spPr>
        <p:txBody>
          <a:bodyPr>
            <a:noAutofit/>
          </a:bodyPr>
          <a:lstStyle>
            <a:lvl1pPr algn="ctr" defTabSz="914400" rtl="0" eaLnBrk="1" latinLnBrk="0" hangingPunct="1">
              <a:spcBef>
                <a:spcPct val="0"/>
              </a:spcBef>
              <a:buNone/>
              <a:defRPr sz="4400" kern="1200" baseline="0">
                <a:solidFill>
                  <a:schemeClr val="tx2"/>
                </a:solidFill>
                <a:latin typeface="+mj-lt"/>
                <a:ea typeface="+mj-ea"/>
                <a:cs typeface="+mj-cs"/>
              </a:defRPr>
            </a:lvl1pPr>
          </a:lstStyle>
          <a:p>
            <a:r>
              <a:rPr lang="en-US" sz="2800" i="1" dirty="0" smtClean="0">
                <a:latin typeface="Times New Roman" pitchFamily="18" charset="0"/>
                <a:cs typeface="Times New Roman" pitchFamily="18" charset="0"/>
              </a:rPr>
              <a:t>Protecting Mechanical Technologies</a:t>
            </a:r>
            <a:endParaRPr lang="en-US" sz="2800" i="1"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stretch>
            <a:fillRect/>
          </a:stretch>
        </p:blipFill>
        <p:spPr>
          <a:xfrm rot="5400000">
            <a:off x="6925862" y="4022321"/>
            <a:ext cx="1845476" cy="2491154"/>
          </a:xfrm>
          <a:prstGeom prst="rect">
            <a:avLst/>
          </a:prstGeom>
        </p:spPr>
      </p:pic>
      <p:sp>
        <p:nvSpPr>
          <p:cNvPr id="6" name="TextBox 5"/>
          <p:cNvSpPr txBox="1"/>
          <p:nvPr/>
        </p:nvSpPr>
        <p:spPr>
          <a:xfrm>
            <a:off x="6705600" y="6248400"/>
            <a:ext cx="1981200" cy="261610"/>
          </a:xfrm>
          <a:prstGeom prst="rect">
            <a:avLst/>
          </a:prstGeom>
          <a:noFill/>
        </p:spPr>
        <p:txBody>
          <a:bodyPr wrap="square" rtlCol="0">
            <a:spAutoFit/>
          </a:bodyPr>
          <a:lstStyle/>
          <a:p>
            <a:r>
              <a:rPr lang="en-US" sz="1100" dirty="0" smtClean="0"/>
              <a:t>Patent No. 701839</a:t>
            </a:r>
            <a:endParaRPr lang="en-US" sz="1100" dirty="0"/>
          </a:p>
        </p:txBody>
      </p:sp>
    </p:spTree>
    <p:extLst>
      <p:ext uri="{BB962C8B-B14F-4D97-AF65-F5344CB8AC3E}">
        <p14:creationId xmlns="" xmlns:p14="http://schemas.microsoft.com/office/powerpoint/2010/main" val="236547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458200" cy="3962400"/>
          </a:xfrm>
        </p:spPr>
        <p:txBody>
          <a:bodyPr>
            <a:noAutofit/>
          </a:bodyPr>
          <a:lstStyle/>
          <a:p>
            <a:pPr marL="0" indent="0">
              <a:buNone/>
            </a:pPr>
            <a:r>
              <a:rPr lang="en-US" sz="1600" dirty="0" smtClean="0">
                <a:solidFill>
                  <a:srgbClr val="1F497D"/>
                </a:solidFill>
              </a:rPr>
              <a:t>Obtaining a Patent or </a:t>
            </a:r>
            <a:r>
              <a:rPr lang="en-US" sz="1600" b="1" dirty="0" smtClean="0">
                <a:solidFill>
                  <a:srgbClr val="1F497D"/>
                </a:solidFill>
              </a:rPr>
              <a:t>prosecution</a:t>
            </a:r>
            <a:r>
              <a:rPr lang="en-US" sz="1600" dirty="0" smtClean="0">
                <a:solidFill>
                  <a:srgbClr val="1F497D"/>
                </a:solidFill>
              </a:rPr>
              <a:t> of a patent application, includes:</a:t>
            </a:r>
          </a:p>
          <a:p>
            <a:pPr marL="457200" indent="-457200">
              <a:buAutoNum type="arabicParenR"/>
            </a:pPr>
            <a:r>
              <a:rPr lang="en-US" sz="1600" dirty="0" smtClean="0">
                <a:solidFill>
                  <a:srgbClr val="1F497D"/>
                </a:solidFill>
              </a:rPr>
              <a:t>Develop an innovative concept for the invention</a:t>
            </a:r>
          </a:p>
          <a:p>
            <a:pPr marL="857250" lvl="1" indent="-457200">
              <a:buFont typeface="+mj-lt"/>
              <a:buAutoNum type="alphaUcPeriod"/>
            </a:pPr>
            <a:r>
              <a:rPr lang="en-US" sz="1600" dirty="0" smtClean="0">
                <a:solidFill>
                  <a:srgbClr val="1F497D"/>
                </a:solidFill>
              </a:rPr>
              <a:t>Often patent applications are invented as a part of research and development (R &amp; D) by scientists, engineers, or independent inventors.  Sometimes patent applications are inspired by an sudden inspiration, or even by accident!</a:t>
            </a:r>
          </a:p>
          <a:p>
            <a:pPr marL="857250" lvl="1" indent="-457200">
              <a:buFont typeface="+mj-lt"/>
              <a:buAutoNum type="alphaUcPeriod"/>
            </a:pPr>
            <a:r>
              <a:rPr lang="en-US" sz="1600" dirty="0" smtClean="0">
                <a:solidFill>
                  <a:srgbClr val="1F497D"/>
                </a:solidFill>
              </a:rPr>
              <a:t>Sometimes, patent applications are invented by technically inexperienced inventors who develop an innovative concept, and translated into a technical innovation with the help of scientists and engineers.</a:t>
            </a:r>
          </a:p>
          <a:p>
            <a:pPr marL="857250" lvl="1" indent="-457200">
              <a:buFont typeface="+mj-lt"/>
              <a:buAutoNum type="alphaUcPeriod"/>
            </a:pPr>
            <a:r>
              <a:rPr lang="en-US" sz="1600" dirty="0" smtClean="0">
                <a:solidFill>
                  <a:srgbClr val="1F497D"/>
                </a:solidFill>
              </a:rPr>
              <a:t>Note that patents are not directed to a product or an idea…patents protect specific technical aspects of an invention </a:t>
            </a:r>
            <a:r>
              <a:rPr lang="en-US" sz="1600" u="sng" dirty="0" smtClean="0">
                <a:solidFill>
                  <a:srgbClr val="1F497D"/>
                </a:solidFill>
              </a:rPr>
              <a:t>defined by claims</a:t>
            </a:r>
            <a:r>
              <a:rPr lang="en-US" sz="1600" dirty="0" smtClean="0">
                <a:solidFill>
                  <a:srgbClr val="1F497D"/>
                </a:solidFill>
              </a:rPr>
              <a:t>, and often protect an incremental improvement rather than a completely new technology.</a:t>
            </a:r>
          </a:p>
          <a:p>
            <a:pPr marL="857250" lvl="1" indent="-457200">
              <a:buFont typeface="+mj-lt"/>
              <a:buAutoNum type="alphaUcPeriod"/>
            </a:pPr>
            <a:r>
              <a:rPr lang="en-US" sz="1600" dirty="0" smtClean="0">
                <a:solidFill>
                  <a:srgbClr val="1F497D"/>
                </a:solidFill>
              </a:rPr>
              <a:t>OK, now we’re ready to prepare an application for consideration by the U.S.P.T.O.!  Note that in order to be eligible for patent protection, not only </a:t>
            </a:r>
            <a:r>
              <a:rPr lang="en-US" sz="1600" u="sng" dirty="0" smtClean="0">
                <a:solidFill>
                  <a:srgbClr val="1F497D"/>
                </a:solidFill>
              </a:rPr>
              <a:t>conception</a:t>
            </a:r>
            <a:r>
              <a:rPr lang="en-US" sz="1600" dirty="0" smtClean="0">
                <a:solidFill>
                  <a:srgbClr val="1F497D"/>
                </a:solidFill>
              </a:rPr>
              <a:t> but </a:t>
            </a:r>
            <a:r>
              <a:rPr lang="en-US" sz="1600" u="sng" dirty="0" smtClean="0">
                <a:solidFill>
                  <a:srgbClr val="1F497D"/>
                </a:solidFill>
              </a:rPr>
              <a:t>reduction to practice</a:t>
            </a:r>
            <a:r>
              <a:rPr lang="en-US" sz="1600" dirty="0">
                <a:solidFill>
                  <a:srgbClr val="1F497D"/>
                </a:solidFill>
              </a:rPr>
              <a:t> </a:t>
            </a:r>
            <a:r>
              <a:rPr lang="en-US" sz="1600" dirty="0" smtClean="0">
                <a:solidFill>
                  <a:srgbClr val="1F497D"/>
                </a:solidFill>
              </a:rPr>
              <a:t>is required.  However, a sufficiently detailed patent application will itself serve as a form of </a:t>
            </a:r>
            <a:r>
              <a:rPr lang="en-US" sz="1600" u="sng" dirty="0">
                <a:solidFill>
                  <a:srgbClr val="1F497D"/>
                </a:solidFill>
              </a:rPr>
              <a:t>reduction to </a:t>
            </a:r>
            <a:r>
              <a:rPr lang="en-US" sz="1600" u="sng" dirty="0" smtClean="0">
                <a:solidFill>
                  <a:srgbClr val="1F497D"/>
                </a:solidFill>
              </a:rPr>
              <a:t>practice.</a:t>
            </a:r>
            <a:endParaRPr lang="en-US" sz="1600" dirty="0" smtClean="0">
              <a:solidFill>
                <a:srgbClr val="1F497D"/>
              </a:solidFill>
            </a:endParaRPr>
          </a:p>
          <a:p>
            <a:pPr marL="457200" indent="-457200">
              <a:buAutoNum type="arabicParenR"/>
            </a:pPr>
            <a:endParaRPr lang="en-US" sz="2000" dirty="0" smtClean="0">
              <a:solidFill>
                <a:srgbClr val="1F497D"/>
              </a:solidFill>
            </a:endParaRPr>
          </a:p>
          <a:p>
            <a:pPr marL="457200" indent="-457200">
              <a:buAutoNum type="arabicParenR"/>
            </a:pPr>
            <a:endParaRPr lang="en-US" sz="20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13</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Do I Obtain a Patent on an Invention?</a:t>
            </a:r>
            <a:endParaRPr lang="en-US" sz="2000" i="1" dirty="0">
              <a:solidFill>
                <a:srgbClr val="1F497D"/>
              </a:solidFill>
              <a:latin typeface="Times New Roman" pitchFamily="18" charset="0"/>
              <a:ea typeface="+mj-ea"/>
              <a:cs typeface="Times New Roman" pitchFamily="18" charset="0"/>
            </a:endParaRPr>
          </a:p>
        </p:txBody>
      </p:sp>
      <p:pic>
        <p:nvPicPr>
          <p:cNvPr id="7171" name="Picture 3" descr="C:\Users\jonsc\AppData\Local\Microsoft\Windows\INetCache\IE\5IIZ6Z20\patent_pending_02[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5475514"/>
            <a:ext cx="1828800" cy="1286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1051123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buNone/>
            </a:pPr>
            <a:endParaRPr lang="en-US" sz="2000" dirty="0" smtClean="0">
              <a:solidFill>
                <a:srgbClr val="1F497D"/>
              </a:solidFill>
            </a:endParaRPr>
          </a:p>
          <a:p>
            <a:pPr marL="0" indent="0">
              <a:buNone/>
            </a:pPr>
            <a:r>
              <a:rPr lang="en-US" sz="1400" dirty="0" smtClean="0">
                <a:solidFill>
                  <a:srgbClr val="1F497D"/>
                </a:solidFill>
              </a:rPr>
              <a:t>Obtaining a Patent, referred to as </a:t>
            </a:r>
            <a:r>
              <a:rPr lang="en-US" sz="1400" b="1" dirty="0" smtClean="0">
                <a:solidFill>
                  <a:srgbClr val="1F497D"/>
                </a:solidFill>
              </a:rPr>
              <a:t>prosecution</a:t>
            </a:r>
            <a:r>
              <a:rPr lang="en-US" sz="1400" dirty="0" smtClean="0">
                <a:solidFill>
                  <a:srgbClr val="1F497D"/>
                </a:solidFill>
              </a:rPr>
              <a:t> of a patent application, includes several stages:</a:t>
            </a:r>
          </a:p>
          <a:p>
            <a:pPr marL="457200" indent="-457200">
              <a:buFont typeface="+mj-lt"/>
              <a:buAutoNum type="arabicParenR" startAt="2"/>
            </a:pPr>
            <a:r>
              <a:rPr lang="en-US" sz="1400" dirty="0" smtClean="0">
                <a:solidFill>
                  <a:srgbClr val="1F497D"/>
                </a:solidFill>
              </a:rPr>
              <a:t>Prepare an Application</a:t>
            </a:r>
          </a:p>
          <a:p>
            <a:pPr marL="857250" lvl="1" indent="-457200">
              <a:buFont typeface="+mj-lt"/>
              <a:buAutoNum type="alphaUcPeriod"/>
            </a:pPr>
            <a:r>
              <a:rPr lang="en-US" sz="1400" b="1" dirty="0" smtClean="0">
                <a:solidFill>
                  <a:srgbClr val="1F497D"/>
                </a:solidFill>
              </a:rPr>
              <a:t>Find a good patent attorney </a:t>
            </a:r>
            <a:r>
              <a:rPr lang="en-US" sz="1400" dirty="0" smtClean="0">
                <a:solidFill>
                  <a:srgbClr val="1F497D"/>
                </a:solidFill>
              </a:rPr>
              <a:t> While it is possible to draft and prosecute your own application (referred to as </a:t>
            </a:r>
            <a:r>
              <a:rPr lang="en-US" sz="1400" i="1" dirty="0" smtClean="0">
                <a:solidFill>
                  <a:srgbClr val="1F497D"/>
                </a:solidFill>
              </a:rPr>
              <a:t>pro se</a:t>
            </a:r>
            <a:r>
              <a:rPr lang="en-US" sz="1400" dirty="0" smtClean="0">
                <a:solidFill>
                  <a:srgbClr val="1F497D"/>
                </a:solidFill>
              </a:rPr>
              <a:t>), it is generally advisable to go to an attorney who is experienced with how to draft applications and has a good understanding of the relevant technology.</a:t>
            </a:r>
          </a:p>
          <a:p>
            <a:pPr marL="857250" lvl="1" indent="-457200">
              <a:buFont typeface="+mj-lt"/>
              <a:buAutoNum type="alphaUcPeriod"/>
            </a:pPr>
            <a:r>
              <a:rPr lang="en-US" sz="1400" dirty="0" smtClean="0">
                <a:solidFill>
                  <a:srgbClr val="1F497D"/>
                </a:solidFill>
              </a:rPr>
              <a:t>Consider filing a </a:t>
            </a:r>
            <a:r>
              <a:rPr lang="en-US" sz="1400" u="sng" dirty="0" smtClean="0">
                <a:solidFill>
                  <a:srgbClr val="1F497D"/>
                </a:solidFill>
              </a:rPr>
              <a:t>provisional</a:t>
            </a:r>
            <a:r>
              <a:rPr lang="en-US" sz="1400" dirty="0" smtClean="0">
                <a:solidFill>
                  <a:srgbClr val="1F497D"/>
                </a:solidFill>
              </a:rPr>
              <a:t> patent application.  Such an approach requires the payment of fewer government fees and is often cheaper in that it allows a placeholder application that allows a one-year time period to decide whether to proceed.</a:t>
            </a:r>
          </a:p>
          <a:p>
            <a:pPr marL="857250" lvl="1" indent="-457200">
              <a:buFont typeface="+mj-lt"/>
              <a:buAutoNum type="alphaUcPeriod"/>
            </a:pPr>
            <a:r>
              <a:rPr lang="en-US" sz="1400" dirty="0" smtClean="0">
                <a:solidFill>
                  <a:srgbClr val="1F497D"/>
                </a:solidFill>
              </a:rPr>
              <a:t>The inventors provide disclosure of the invention to the attorney.  This may involve a discussion with the inventors, sharing of lab journals and research papers.  Often the attorney will need to ask questions of the inventors to ensure that the application accurately represents the inventors’ work.</a:t>
            </a:r>
          </a:p>
          <a:p>
            <a:pPr marL="857250" lvl="1" indent="-457200">
              <a:buFont typeface="+mj-lt"/>
              <a:buAutoNum type="alphaUcPeriod"/>
            </a:pPr>
            <a:r>
              <a:rPr lang="en-US" sz="1400" dirty="0" smtClean="0">
                <a:solidFill>
                  <a:srgbClr val="1F497D"/>
                </a:solidFill>
              </a:rPr>
              <a:t>The patent attorney then drafts the application. Usually, the patent attorney includes drawings in the application as well, which may include preparation by an experienced draftsperson.</a:t>
            </a:r>
          </a:p>
          <a:p>
            <a:pPr marL="857250" lvl="1" indent="-457200">
              <a:buFont typeface="+mj-lt"/>
              <a:buAutoNum type="alphaUcPeriod"/>
            </a:pPr>
            <a:r>
              <a:rPr lang="en-US" sz="1400" dirty="0" smtClean="0">
                <a:solidFill>
                  <a:srgbClr val="1F497D"/>
                </a:solidFill>
              </a:rPr>
              <a:t>Usually, the patent attorney consults with the client (who may be in-house counsel or a business owner) for approval to finalize the application.</a:t>
            </a:r>
          </a:p>
          <a:p>
            <a:pPr marL="857250" lvl="1" indent="-457200">
              <a:buFont typeface="+mj-lt"/>
              <a:buAutoNum type="alphaUcPeriod"/>
            </a:pPr>
            <a:r>
              <a:rPr lang="en-US" sz="1400" dirty="0" smtClean="0">
                <a:solidFill>
                  <a:srgbClr val="1F497D"/>
                </a:solidFill>
              </a:rPr>
              <a:t>File!</a:t>
            </a:r>
          </a:p>
          <a:p>
            <a:pPr marL="857250" lvl="1" indent="-457200">
              <a:buFont typeface="+mj-lt"/>
              <a:buAutoNum type="alphaUcPeriod"/>
            </a:pPr>
            <a:r>
              <a:rPr lang="en-US" sz="1400" dirty="0" smtClean="0">
                <a:solidFill>
                  <a:srgbClr val="1F497D"/>
                </a:solidFill>
              </a:rPr>
              <a:t>OK, now we’re ready prosecute before the U.S.P.T.O.!</a:t>
            </a:r>
          </a:p>
          <a:p>
            <a:pPr marL="457200" indent="-457200">
              <a:buAutoNum type="arabicParenR" startAt="2"/>
            </a:pPr>
            <a:endParaRPr lang="en-US" sz="2000" dirty="0" smtClean="0">
              <a:solidFill>
                <a:srgbClr val="1F497D"/>
              </a:solidFill>
            </a:endParaRPr>
          </a:p>
          <a:p>
            <a:pPr marL="457200" indent="-457200">
              <a:buAutoNum type="arabicParenR" startAt="2"/>
            </a:pPr>
            <a:endParaRPr lang="en-US" sz="20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14</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Do I Obtain a Patent on an Invention?</a:t>
            </a:r>
            <a:endParaRPr lang="en-US" sz="2000" i="1" dirty="0">
              <a:solidFill>
                <a:srgbClr val="1F497D"/>
              </a:solidFill>
              <a:latin typeface="Times New Roman" pitchFamily="18" charset="0"/>
              <a:ea typeface="+mj-ea"/>
              <a:cs typeface="Times New Roman" pitchFamily="18" charset="0"/>
            </a:endParaRPr>
          </a:p>
        </p:txBody>
      </p:sp>
      <p:pic>
        <p:nvPicPr>
          <p:cNvPr id="8195" name="Picture 3" descr="C:\Users\jonsc\AppData\Local\Microsoft\Windows\INetCache\IE\QU4F0OSM\thumb-Signature-Paper-Document-Pencil-166.6-4207[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5562600"/>
            <a:ext cx="1295400"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704555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buNone/>
            </a:pPr>
            <a:endParaRPr lang="en-US" sz="2000" dirty="0" smtClean="0">
              <a:solidFill>
                <a:srgbClr val="1F497D"/>
              </a:solidFill>
            </a:endParaRPr>
          </a:p>
          <a:p>
            <a:pPr marL="0" indent="0">
              <a:buNone/>
            </a:pPr>
            <a:r>
              <a:rPr lang="en-US" sz="2000" dirty="0" smtClean="0">
                <a:solidFill>
                  <a:srgbClr val="1F497D"/>
                </a:solidFill>
              </a:rPr>
              <a:t>Obtaining a Patent, referred to as </a:t>
            </a:r>
            <a:r>
              <a:rPr lang="en-US" sz="2000" b="1" dirty="0" smtClean="0">
                <a:solidFill>
                  <a:srgbClr val="1F497D"/>
                </a:solidFill>
              </a:rPr>
              <a:t>prosecution</a:t>
            </a:r>
            <a:r>
              <a:rPr lang="en-US" sz="2000" dirty="0" smtClean="0">
                <a:solidFill>
                  <a:srgbClr val="1F497D"/>
                </a:solidFill>
              </a:rPr>
              <a:t> of a patent application, includes several stages:</a:t>
            </a:r>
          </a:p>
          <a:p>
            <a:pPr marL="457200" indent="-457200">
              <a:buFont typeface="+mj-lt"/>
              <a:buAutoNum type="arabicParenR" startAt="3"/>
            </a:pPr>
            <a:r>
              <a:rPr lang="en-US" sz="2000" dirty="0" smtClean="0">
                <a:solidFill>
                  <a:srgbClr val="1F497D"/>
                </a:solidFill>
              </a:rPr>
              <a:t>Prosecute the Application (Part I)</a:t>
            </a:r>
          </a:p>
          <a:p>
            <a:pPr marL="857250" lvl="1" indent="-457200">
              <a:buFont typeface="+mj-lt"/>
              <a:buAutoNum type="alphaUcPeriod"/>
            </a:pPr>
            <a:r>
              <a:rPr lang="en-US" sz="1600" dirty="0" smtClean="0">
                <a:solidFill>
                  <a:srgbClr val="1F497D"/>
                </a:solidFill>
              </a:rPr>
              <a:t>The USPTO reviews the application to ensure it is complete and does not have major problems, such as missing drawings.  Then, it is classified and assigned to an Examiner.  This initial process can take a few months to over a year.</a:t>
            </a:r>
          </a:p>
          <a:p>
            <a:pPr marL="857250" lvl="1" indent="-457200">
              <a:buFont typeface="+mj-lt"/>
              <a:buAutoNum type="alphaUcPeriod"/>
            </a:pPr>
            <a:r>
              <a:rPr lang="en-US" sz="1600" dirty="0" smtClean="0">
                <a:solidFill>
                  <a:srgbClr val="1F497D"/>
                </a:solidFill>
              </a:rPr>
              <a:t>The Examiner considers the application.  The Examiner will check to make sure that there are no formal issues, such as with the Drawings or Specification.  However, the main issues are patentable subject matter (35 U.S.C</a:t>
            </a:r>
            <a:r>
              <a:rPr lang="en-US" sz="1600" dirty="0">
                <a:solidFill>
                  <a:srgbClr val="1F497D"/>
                </a:solidFill>
              </a:rPr>
              <a:t>. </a:t>
            </a:r>
            <a:r>
              <a:rPr lang="en-US" sz="1600" dirty="0" smtClean="0">
                <a:solidFill>
                  <a:srgbClr val="1F497D"/>
                </a:solidFill>
              </a:rPr>
              <a:t>§101) enablement/written description/indefiniteness </a:t>
            </a:r>
            <a:r>
              <a:rPr lang="en-US" sz="1600" dirty="0">
                <a:solidFill>
                  <a:srgbClr val="1F497D"/>
                </a:solidFill>
              </a:rPr>
              <a:t>(35 U.S.C. §</a:t>
            </a:r>
            <a:r>
              <a:rPr lang="en-US" sz="1600" dirty="0" smtClean="0">
                <a:solidFill>
                  <a:srgbClr val="1F497D"/>
                </a:solidFill>
              </a:rPr>
              <a:t>112), novelty </a:t>
            </a:r>
            <a:r>
              <a:rPr lang="en-US" sz="1600" dirty="0">
                <a:solidFill>
                  <a:srgbClr val="1F497D"/>
                </a:solidFill>
              </a:rPr>
              <a:t>(35 U.S.C. §</a:t>
            </a:r>
            <a:r>
              <a:rPr lang="en-US" sz="1600" dirty="0" smtClean="0">
                <a:solidFill>
                  <a:srgbClr val="1F497D"/>
                </a:solidFill>
              </a:rPr>
              <a:t>102), and nonobviousness (35 </a:t>
            </a:r>
            <a:r>
              <a:rPr lang="en-US" sz="1600" dirty="0">
                <a:solidFill>
                  <a:srgbClr val="1F497D"/>
                </a:solidFill>
              </a:rPr>
              <a:t>U.S.C. §</a:t>
            </a:r>
            <a:r>
              <a:rPr lang="en-US" sz="1600" dirty="0" smtClean="0">
                <a:solidFill>
                  <a:srgbClr val="1F497D"/>
                </a:solidFill>
              </a:rPr>
              <a:t>103).  The last two are directed to whether the subject of the application was disclosed or obvious to one of ordinary skill based on combining known technologies, available prior to the filing date of the application.</a:t>
            </a:r>
          </a:p>
          <a:p>
            <a:pPr marL="0" indent="0">
              <a:buNone/>
            </a:pPr>
            <a:endParaRPr lang="en-US" sz="2000" dirty="0" smtClean="0">
              <a:solidFill>
                <a:srgbClr val="1F497D"/>
              </a:solidFill>
            </a:endParaRPr>
          </a:p>
          <a:p>
            <a:pPr marL="457200" indent="-457200">
              <a:buAutoNum type="arabicParenR" startAt="3"/>
            </a:pPr>
            <a:endParaRPr lang="en-US" sz="20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15</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Do I Obtain a Patent on an Invention?</a:t>
            </a:r>
            <a:endParaRPr lang="en-US" sz="2000" i="1" dirty="0">
              <a:solidFill>
                <a:srgbClr val="1F497D"/>
              </a:solidFill>
              <a:latin typeface="Times New Roman" pitchFamily="18" charset="0"/>
              <a:ea typeface="+mj-ea"/>
              <a:cs typeface="Times New Roman" pitchFamily="18" charset="0"/>
            </a:endParaRPr>
          </a:p>
        </p:txBody>
      </p:sp>
      <p:pic>
        <p:nvPicPr>
          <p:cNvPr id="9218" name="Picture 2" descr="C:\Users\jonsc\AppData\Local\Microsoft\Windows\INetCache\IE\LKFYW08I\large-file-document-lens-33.3-10273[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5525300"/>
            <a:ext cx="899160" cy="1263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929380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686800" cy="4572000"/>
          </a:xfrm>
        </p:spPr>
        <p:txBody>
          <a:bodyPr>
            <a:noAutofit/>
          </a:bodyPr>
          <a:lstStyle/>
          <a:p>
            <a:pPr marL="0" indent="0">
              <a:buNone/>
            </a:pPr>
            <a:endParaRPr lang="en-US" sz="1500" dirty="0" smtClean="0">
              <a:solidFill>
                <a:srgbClr val="1F497D"/>
              </a:solidFill>
            </a:endParaRPr>
          </a:p>
          <a:p>
            <a:pPr marL="0" indent="0">
              <a:buNone/>
            </a:pPr>
            <a:r>
              <a:rPr lang="en-US" sz="1500" dirty="0" smtClean="0">
                <a:solidFill>
                  <a:srgbClr val="1F497D"/>
                </a:solidFill>
              </a:rPr>
              <a:t>Obtaining a Patent, referred to as </a:t>
            </a:r>
            <a:r>
              <a:rPr lang="en-US" sz="1500" b="1" dirty="0" smtClean="0">
                <a:solidFill>
                  <a:srgbClr val="1F497D"/>
                </a:solidFill>
              </a:rPr>
              <a:t>prosecution</a:t>
            </a:r>
            <a:r>
              <a:rPr lang="en-US" sz="1500" dirty="0" smtClean="0">
                <a:solidFill>
                  <a:srgbClr val="1F497D"/>
                </a:solidFill>
              </a:rPr>
              <a:t> of a patent application, includes several stages:</a:t>
            </a:r>
          </a:p>
          <a:p>
            <a:pPr marL="457200" indent="-457200">
              <a:buFont typeface="+mj-lt"/>
              <a:buAutoNum type="arabicParenR" startAt="3"/>
            </a:pPr>
            <a:r>
              <a:rPr lang="en-US" sz="1500" dirty="0" smtClean="0">
                <a:solidFill>
                  <a:srgbClr val="1F497D"/>
                </a:solidFill>
              </a:rPr>
              <a:t>Prosecute the Application (Part II)</a:t>
            </a:r>
          </a:p>
          <a:p>
            <a:pPr marL="857250" lvl="1" indent="-457200">
              <a:buFont typeface="+mj-lt"/>
              <a:buAutoNum type="alphaUcPeriod"/>
            </a:pPr>
            <a:r>
              <a:rPr lang="en-US" sz="1500" dirty="0" smtClean="0">
                <a:solidFill>
                  <a:srgbClr val="1F497D"/>
                </a:solidFill>
              </a:rPr>
              <a:t>The Examiner may, at this point, allow the application if no issues are identified.  However, usually the Examiner issues a Non-Final Office Action.</a:t>
            </a:r>
          </a:p>
          <a:p>
            <a:pPr marL="857250" lvl="1" indent="-457200">
              <a:buFont typeface="+mj-lt"/>
              <a:buAutoNum type="alphaUcPeriod"/>
            </a:pPr>
            <a:r>
              <a:rPr lang="en-US" sz="1500" dirty="0" smtClean="0">
                <a:solidFill>
                  <a:srgbClr val="1F497D"/>
                </a:solidFill>
              </a:rPr>
              <a:t>Problems with the Specification and Drawings lead to Objections.  For example, if the drawings are incorrectly numbered or if the Specification includes a typographical error the Examiner will present an Objection.</a:t>
            </a:r>
          </a:p>
          <a:p>
            <a:pPr marL="857250" lvl="1" indent="-457200">
              <a:buFont typeface="+mj-lt"/>
              <a:buAutoNum type="alphaUcPeriod"/>
            </a:pPr>
            <a:r>
              <a:rPr lang="en-US" sz="1500" dirty="0">
                <a:solidFill>
                  <a:srgbClr val="1F497D"/>
                </a:solidFill>
              </a:rPr>
              <a:t>35 U.S.C. §</a:t>
            </a:r>
            <a:r>
              <a:rPr lang="en-US" sz="1500" dirty="0" smtClean="0">
                <a:solidFill>
                  <a:srgbClr val="1F497D"/>
                </a:solidFill>
              </a:rPr>
              <a:t>101 (discussed further later) establishes that the claims are directed to a statutory class (process, machine, manufacture, or composition) and are new and useful.  There are certain judicial exclusions under this statue which may lead to rejections for an attempt to claim an “abstract idea” or “law of nature.”  Hence, it is important to claim </a:t>
            </a:r>
            <a:r>
              <a:rPr lang="en-US" sz="1500" u="sng" dirty="0" smtClean="0">
                <a:solidFill>
                  <a:srgbClr val="1F497D"/>
                </a:solidFill>
              </a:rPr>
              <a:t>technologies</a:t>
            </a:r>
            <a:r>
              <a:rPr lang="en-US" sz="1500" dirty="0" smtClean="0">
                <a:solidFill>
                  <a:srgbClr val="1F497D"/>
                </a:solidFill>
              </a:rPr>
              <a:t> to avoid problems.</a:t>
            </a:r>
          </a:p>
          <a:p>
            <a:pPr marL="857250" lvl="1" indent="-457200">
              <a:buFont typeface="+mj-lt"/>
              <a:buAutoNum type="alphaUcPeriod"/>
            </a:pPr>
            <a:r>
              <a:rPr lang="en-US" sz="1500" dirty="0">
                <a:solidFill>
                  <a:srgbClr val="1F497D"/>
                </a:solidFill>
              </a:rPr>
              <a:t>35 U.S.C. §</a:t>
            </a:r>
            <a:r>
              <a:rPr lang="en-US" sz="1500" dirty="0" smtClean="0">
                <a:solidFill>
                  <a:srgbClr val="1F497D"/>
                </a:solidFill>
              </a:rPr>
              <a:t>112 is largely directed to the form and content of the application.  This statute first requires sufficient enablement and written description, ensuring that the application sufficiently discloses and explains the subject matter claimed.</a:t>
            </a:r>
          </a:p>
          <a:p>
            <a:pPr marL="857250" lvl="1" indent="-457200">
              <a:buFont typeface="+mj-lt"/>
              <a:buAutoNum type="alphaUcPeriod"/>
            </a:pPr>
            <a:endParaRPr lang="en-US" sz="1600" dirty="0" smtClean="0">
              <a:solidFill>
                <a:srgbClr val="1F497D"/>
              </a:solidFill>
            </a:endParaRPr>
          </a:p>
          <a:p>
            <a:pPr marL="857250" lvl="1" indent="-457200">
              <a:buFont typeface="+mj-lt"/>
              <a:buAutoNum type="alphaUcPeriod"/>
            </a:pPr>
            <a:endParaRPr lang="en-US" sz="1600" dirty="0" smtClean="0">
              <a:solidFill>
                <a:srgbClr val="1F497D"/>
              </a:solidFill>
            </a:endParaRPr>
          </a:p>
          <a:p>
            <a:pPr marL="457200" indent="-457200">
              <a:buAutoNum type="arabicParenR" startAt="3"/>
            </a:pPr>
            <a:endParaRPr lang="en-US" sz="2000" dirty="0" smtClean="0">
              <a:solidFill>
                <a:srgbClr val="1F497D"/>
              </a:solidFill>
            </a:endParaRPr>
          </a:p>
          <a:p>
            <a:pPr marL="457200" indent="-457200">
              <a:buAutoNum type="arabicParenR" startAt="3"/>
            </a:pPr>
            <a:endParaRPr lang="en-US" sz="20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16</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Do I Obtain a Patent on an Invention?</a:t>
            </a:r>
            <a:endParaRPr lang="en-US" sz="2000" i="1" dirty="0">
              <a:solidFill>
                <a:srgbClr val="1F497D"/>
              </a:solidFill>
              <a:latin typeface="Times New Roman" pitchFamily="18" charset="0"/>
              <a:ea typeface="+mj-ea"/>
              <a:cs typeface="Times New Roman" pitchFamily="18" charset="0"/>
            </a:endParaRPr>
          </a:p>
        </p:txBody>
      </p:sp>
      <p:pic>
        <p:nvPicPr>
          <p:cNvPr id="10242" name="Picture 2" descr="C:\Users\jonsc\AppData\Local\Microsoft\Windows\INetCache\IE\5IIZ6Z20\Police_man_ganson.svg[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05600" y="5486400"/>
            <a:ext cx="1325166" cy="121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4282528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buNone/>
            </a:pPr>
            <a:endParaRPr lang="en-US" sz="1500" dirty="0" smtClean="0">
              <a:solidFill>
                <a:srgbClr val="1F497D"/>
              </a:solidFill>
            </a:endParaRPr>
          </a:p>
          <a:p>
            <a:pPr marL="0" indent="0">
              <a:buNone/>
            </a:pPr>
            <a:r>
              <a:rPr lang="en-US" sz="1500" dirty="0" smtClean="0">
                <a:solidFill>
                  <a:srgbClr val="1F497D"/>
                </a:solidFill>
              </a:rPr>
              <a:t>Obtaining a Patent, referred to as </a:t>
            </a:r>
            <a:r>
              <a:rPr lang="en-US" sz="1500" b="1" dirty="0" smtClean="0">
                <a:solidFill>
                  <a:srgbClr val="1F497D"/>
                </a:solidFill>
              </a:rPr>
              <a:t>prosecution</a:t>
            </a:r>
            <a:r>
              <a:rPr lang="en-US" sz="1500" dirty="0" smtClean="0">
                <a:solidFill>
                  <a:srgbClr val="1F497D"/>
                </a:solidFill>
              </a:rPr>
              <a:t> of a patent application, includes several stages:</a:t>
            </a:r>
          </a:p>
          <a:p>
            <a:pPr marL="457200" indent="-457200">
              <a:buFont typeface="+mj-lt"/>
              <a:buAutoNum type="arabicParenR" startAt="3"/>
            </a:pPr>
            <a:r>
              <a:rPr lang="en-US" sz="1500" dirty="0" smtClean="0">
                <a:solidFill>
                  <a:srgbClr val="1F497D"/>
                </a:solidFill>
              </a:rPr>
              <a:t>Prosecute the Application (Part III)</a:t>
            </a:r>
          </a:p>
          <a:p>
            <a:pPr marL="857250" lvl="1" indent="-457200">
              <a:buFont typeface="+mj-lt"/>
              <a:buAutoNum type="alphaUcPeriod"/>
            </a:pPr>
            <a:r>
              <a:rPr lang="en-US" sz="1500" dirty="0" smtClean="0">
                <a:solidFill>
                  <a:srgbClr val="1F497D"/>
                </a:solidFill>
              </a:rPr>
              <a:t>35 </a:t>
            </a:r>
            <a:r>
              <a:rPr lang="en-US" sz="1500" dirty="0">
                <a:solidFill>
                  <a:srgbClr val="1F497D"/>
                </a:solidFill>
              </a:rPr>
              <a:t>U.S.C. §</a:t>
            </a:r>
            <a:r>
              <a:rPr lang="en-US" sz="1500" dirty="0" smtClean="0">
                <a:solidFill>
                  <a:srgbClr val="1F497D"/>
                </a:solidFill>
              </a:rPr>
              <a:t>112 also deals with certain other formal matters.  T</a:t>
            </a:r>
            <a:r>
              <a:rPr lang="en-US" sz="1500" dirty="0" smtClean="0"/>
              <a:t>he claims must be clear and definite. </a:t>
            </a:r>
            <a:r>
              <a:rPr lang="en-US" sz="1500" dirty="0">
                <a:solidFill>
                  <a:srgbClr val="1F497D"/>
                </a:solidFill>
              </a:rPr>
              <a:t>35 U.S.C. §</a:t>
            </a:r>
            <a:r>
              <a:rPr lang="en-US" sz="1500" dirty="0" smtClean="0">
                <a:solidFill>
                  <a:srgbClr val="1F497D"/>
                </a:solidFill>
              </a:rPr>
              <a:t>112 also discusses the use of “means-plus-function” claims, which provide an approach in which the claims recite “means for” doing certain things, and then the Specification clarifies how these operations are accomplished.</a:t>
            </a:r>
          </a:p>
          <a:p>
            <a:pPr marL="857250" lvl="1" indent="-457200">
              <a:buFont typeface="+mj-lt"/>
              <a:buAutoNum type="alphaUcPeriod"/>
            </a:pPr>
            <a:r>
              <a:rPr lang="en-US" sz="1500" dirty="0" smtClean="0">
                <a:solidFill>
                  <a:srgbClr val="1F497D"/>
                </a:solidFill>
              </a:rPr>
              <a:t>Other rejections are based on novelty with respect to prior art (</a:t>
            </a:r>
            <a:r>
              <a:rPr lang="en-US" sz="1500" dirty="0">
                <a:solidFill>
                  <a:srgbClr val="1F497D"/>
                </a:solidFill>
              </a:rPr>
              <a:t>35 U.S.C. §</a:t>
            </a:r>
            <a:r>
              <a:rPr lang="en-US" sz="1500" dirty="0" smtClean="0">
                <a:solidFill>
                  <a:srgbClr val="1F497D"/>
                </a:solidFill>
              </a:rPr>
              <a:t>102) or obviousness with respect to combinations of prior art </a:t>
            </a:r>
            <a:r>
              <a:rPr lang="en-US" sz="1500" dirty="0">
                <a:solidFill>
                  <a:srgbClr val="1F497D"/>
                </a:solidFill>
              </a:rPr>
              <a:t>(35 U.S.C. §</a:t>
            </a:r>
            <a:r>
              <a:rPr lang="en-US" sz="1500" dirty="0" smtClean="0">
                <a:solidFill>
                  <a:srgbClr val="1F497D"/>
                </a:solidFill>
              </a:rPr>
              <a:t>103).</a:t>
            </a:r>
          </a:p>
          <a:p>
            <a:pPr marL="857250" lvl="1" indent="-457200">
              <a:buFont typeface="+mj-lt"/>
              <a:buAutoNum type="alphaUcPeriod"/>
            </a:pPr>
            <a:r>
              <a:rPr lang="en-US" sz="1500" dirty="0" smtClean="0">
                <a:solidFill>
                  <a:srgbClr val="1F497D"/>
                </a:solidFill>
              </a:rPr>
              <a:t>Prior to the America Invents Act (made law in 2011), the U.S. was based on a “first-to-invent” model, and the references that could be used as “prior art” were constrained by considering the date of invention.  As of March 16, 2013, applications are subject to “first-to-file” requirements and hence it has become very important to file as soon as possible and minimize public disclosure until a patent application has been filed.</a:t>
            </a:r>
          </a:p>
          <a:p>
            <a:pPr marL="857250" lvl="1" indent="-457200">
              <a:buFont typeface="+mj-lt"/>
              <a:buAutoNum type="alphaUcPeriod"/>
            </a:pPr>
            <a:endParaRPr lang="en-US" sz="1600" dirty="0" smtClean="0">
              <a:solidFill>
                <a:srgbClr val="1F497D"/>
              </a:solidFill>
            </a:endParaRPr>
          </a:p>
          <a:p>
            <a:pPr marL="857250" lvl="1" indent="-457200">
              <a:buFont typeface="+mj-lt"/>
              <a:buAutoNum type="alphaUcPeriod"/>
            </a:pPr>
            <a:endParaRPr lang="en-US" sz="1600" dirty="0" smtClean="0">
              <a:solidFill>
                <a:srgbClr val="1F497D"/>
              </a:solidFill>
            </a:endParaRPr>
          </a:p>
          <a:p>
            <a:pPr marL="457200" indent="-457200">
              <a:buAutoNum type="arabicParenR" startAt="3"/>
            </a:pPr>
            <a:endParaRPr lang="en-US" sz="2000" dirty="0" smtClean="0">
              <a:solidFill>
                <a:srgbClr val="1F497D"/>
              </a:solidFill>
            </a:endParaRPr>
          </a:p>
          <a:p>
            <a:pPr marL="457200" indent="-457200">
              <a:buAutoNum type="arabicParenR" startAt="3"/>
            </a:pPr>
            <a:endParaRPr lang="en-US" sz="20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17</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Do I Obtain a Patent on an Invention?</a:t>
            </a:r>
            <a:endParaRPr lang="en-US" sz="2000" i="1" dirty="0">
              <a:solidFill>
                <a:srgbClr val="1F497D"/>
              </a:solidFill>
              <a:latin typeface="Times New Roman" pitchFamily="18" charset="0"/>
              <a:ea typeface="+mj-ea"/>
              <a:cs typeface="Times New Roman" pitchFamily="18" charset="0"/>
            </a:endParaRPr>
          </a:p>
        </p:txBody>
      </p:sp>
      <p:pic>
        <p:nvPicPr>
          <p:cNvPr id="11266" name="Picture 2" descr="C:\Users\jonsc\AppData\Local\Microsoft\Windows\INetCache\IE\LKFYW08I\om-idea[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10400" y="5029200"/>
            <a:ext cx="1109202" cy="152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731103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buNone/>
            </a:pPr>
            <a:endParaRPr lang="en-US" sz="1800" dirty="0" smtClean="0">
              <a:solidFill>
                <a:srgbClr val="1F497D"/>
              </a:solidFill>
            </a:endParaRPr>
          </a:p>
          <a:p>
            <a:pPr marL="0" indent="0">
              <a:buNone/>
            </a:pPr>
            <a:r>
              <a:rPr lang="en-US" sz="1800" dirty="0" smtClean="0">
                <a:solidFill>
                  <a:srgbClr val="1F497D"/>
                </a:solidFill>
              </a:rPr>
              <a:t>Obtaining a Patent, referred to as </a:t>
            </a:r>
            <a:r>
              <a:rPr lang="en-US" sz="1800" b="1" dirty="0" smtClean="0">
                <a:solidFill>
                  <a:srgbClr val="1F497D"/>
                </a:solidFill>
              </a:rPr>
              <a:t>prosecution</a:t>
            </a:r>
            <a:r>
              <a:rPr lang="en-US" sz="1800" dirty="0" smtClean="0">
                <a:solidFill>
                  <a:srgbClr val="1F497D"/>
                </a:solidFill>
              </a:rPr>
              <a:t> of a patent application, includes several stages:</a:t>
            </a:r>
          </a:p>
          <a:p>
            <a:pPr marL="457200" indent="-457200">
              <a:buFont typeface="+mj-lt"/>
              <a:buAutoNum type="arabicParenR" startAt="3"/>
            </a:pPr>
            <a:r>
              <a:rPr lang="en-US" sz="1800" dirty="0" smtClean="0">
                <a:solidFill>
                  <a:srgbClr val="1F497D"/>
                </a:solidFill>
              </a:rPr>
              <a:t>Prosecute the Application (Part IV)</a:t>
            </a:r>
          </a:p>
          <a:p>
            <a:pPr marL="857250" lvl="1" indent="-457200">
              <a:buFont typeface="+mj-lt"/>
              <a:buAutoNum type="alphaUcPeriod"/>
            </a:pPr>
            <a:r>
              <a:rPr lang="en-US" sz="1400" dirty="0" smtClean="0">
                <a:solidFill>
                  <a:srgbClr val="1F497D"/>
                </a:solidFill>
              </a:rPr>
              <a:t>Novelty rejections (</a:t>
            </a:r>
            <a:r>
              <a:rPr lang="en-US" sz="1400" dirty="0">
                <a:solidFill>
                  <a:srgbClr val="1F497D"/>
                </a:solidFill>
              </a:rPr>
              <a:t>35 U.S.C. §</a:t>
            </a:r>
            <a:r>
              <a:rPr lang="en-US" sz="1400" dirty="0" smtClean="0">
                <a:solidFill>
                  <a:srgbClr val="1F497D"/>
                </a:solidFill>
              </a:rPr>
              <a:t>102) are based on arguments that a prior art reference discloses, explicitly or inherently, all features of a claim.</a:t>
            </a:r>
          </a:p>
          <a:p>
            <a:pPr marL="857250" lvl="1" indent="-457200">
              <a:buFont typeface="+mj-lt"/>
              <a:buAutoNum type="alphaUcPeriod"/>
            </a:pPr>
            <a:r>
              <a:rPr lang="en-US" sz="1400" dirty="0" smtClean="0">
                <a:solidFill>
                  <a:srgbClr val="1F497D"/>
                </a:solidFill>
              </a:rPr>
              <a:t>Obviousness rejections with respect to prior art </a:t>
            </a:r>
            <a:r>
              <a:rPr lang="en-US" sz="1400" dirty="0">
                <a:solidFill>
                  <a:srgbClr val="1F497D"/>
                </a:solidFill>
              </a:rPr>
              <a:t>(35 U.S.C. §</a:t>
            </a:r>
            <a:r>
              <a:rPr lang="en-US" sz="1400" dirty="0" smtClean="0">
                <a:solidFill>
                  <a:srgbClr val="1F497D"/>
                </a:solidFill>
              </a:rPr>
              <a:t>103) are based on arguments that one or more pieces prior art, when combined, would have caused al of the features of a claim to be taught or suggested.  While Court decisions have made it easier to combine references in such a rejection, such rejections can be argued based on factors such as “improper hindsight” or “teaching away,” if the separate elements are taught by the prior art, but it would be problematic to combine the elements.</a:t>
            </a:r>
          </a:p>
          <a:p>
            <a:pPr marL="857250" lvl="1" indent="-457200">
              <a:buFont typeface="+mj-lt"/>
              <a:buAutoNum type="alphaUcPeriod"/>
            </a:pPr>
            <a:r>
              <a:rPr lang="en-US" sz="1400" dirty="0" smtClean="0">
                <a:solidFill>
                  <a:srgbClr val="1F497D"/>
                </a:solidFill>
              </a:rPr>
              <a:t>Once the Office Action has been presented, the Attorney prepares a Response.  A Response can include amendments to the claims or other parts of the Application that address the Examiner’s Objections and Rejections </a:t>
            </a:r>
            <a:r>
              <a:rPr lang="en-US" sz="1400" u="sng" dirty="0" smtClean="0">
                <a:solidFill>
                  <a:srgbClr val="1F497D"/>
                </a:solidFill>
              </a:rPr>
              <a:t>without adding new matter</a:t>
            </a:r>
            <a:r>
              <a:rPr lang="en-US" sz="1400" dirty="0" smtClean="0">
                <a:solidFill>
                  <a:srgbClr val="1F497D"/>
                </a:solidFill>
              </a:rPr>
              <a:t>.  The Response can also include appropriate arguments that the Applicants disagree with the </a:t>
            </a:r>
            <a:r>
              <a:rPr lang="en-US" sz="1400" dirty="0">
                <a:solidFill>
                  <a:srgbClr val="1F497D"/>
                </a:solidFill>
              </a:rPr>
              <a:t>Examiner’s Objections and </a:t>
            </a:r>
            <a:r>
              <a:rPr lang="en-US" sz="1400" dirty="0" smtClean="0">
                <a:solidFill>
                  <a:srgbClr val="1F497D"/>
                </a:solidFill>
              </a:rPr>
              <a:t>Rejections, and attempt to convince the Office that the </a:t>
            </a:r>
            <a:r>
              <a:rPr lang="en-US" sz="1400" dirty="0">
                <a:solidFill>
                  <a:srgbClr val="1F497D"/>
                </a:solidFill>
              </a:rPr>
              <a:t>Objections and </a:t>
            </a:r>
            <a:r>
              <a:rPr lang="en-US" sz="1400" dirty="0" smtClean="0">
                <a:solidFill>
                  <a:srgbClr val="1F497D"/>
                </a:solidFill>
              </a:rPr>
              <a:t>Rejections should be withdrawn.</a:t>
            </a:r>
            <a:endParaRPr lang="en-US" sz="1600" dirty="0" smtClean="0">
              <a:solidFill>
                <a:srgbClr val="1F497D"/>
              </a:solidFill>
            </a:endParaRPr>
          </a:p>
          <a:p>
            <a:pPr marL="857250" lvl="1" indent="-457200">
              <a:buFont typeface="+mj-lt"/>
              <a:buAutoNum type="alphaUcPeriod"/>
            </a:pPr>
            <a:endParaRPr lang="en-US" sz="1600" dirty="0" smtClean="0">
              <a:solidFill>
                <a:srgbClr val="1F497D"/>
              </a:solidFill>
            </a:endParaRPr>
          </a:p>
          <a:p>
            <a:pPr marL="457200" indent="-457200">
              <a:buAutoNum type="arabicParenR" startAt="3"/>
            </a:pPr>
            <a:endParaRPr lang="en-US" sz="2000" dirty="0" smtClean="0">
              <a:solidFill>
                <a:srgbClr val="1F497D"/>
              </a:solidFill>
            </a:endParaRPr>
          </a:p>
          <a:p>
            <a:pPr marL="457200" indent="-457200">
              <a:buAutoNum type="arabicParenR" startAt="3"/>
            </a:pPr>
            <a:endParaRPr lang="en-US" sz="20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18</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Do I Obtain a Patent on an Invention?</a:t>
            </a:r>
            <a:endParaRPr lang="en-US" sz="2000" i="1" dirty="0">
              <a:solidFill>
                <a:srgbClr val="1F497D"/>
              </a:solidFill>
              <a:latin typeface="Times New Roman" pitchFamily="18" charset="0"/>
              <a:ea typeface="+mj-ea"/>
              <a:cs typeface="Times New Roman" pitchFamily="18" charset="0"/>
            </a:endParaRPr>
          </a:p>
        </p:txBody>
      </p:sp>
      <p:pic>
        <p:nvPicPr>
          <p:cNvPr id="12291" name="Picture 3" descr="C:\Users\jonsc\AppData\Local\Microsoft\Windows\INetCache\IE\5IIZ6Z20\eady-New-On-Stars[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5752011"/>
            <a:ext cx="10668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jonsc\AppData\Local\Microsoft\Windows\INetCache\IE\ZHH1I2VC\captain_obvious_[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75120" y="5700092"/>
            <a:ext cx="1245063" cy="11579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571021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lgn="ctr">
              <a:buNone/>
            </a:pPr>
            <a:r>
              <a:rPr lang="en-US" sz="1400" dirty="0" smtClean="0">
                <a:solidFill>
                  <a:srgbClr val="1F497D"/>
                </a:solidFill>
              </a:rPr>
              <a:t>Prosecution Structure (Terminates with Allowance or Abandonment)</a:t>
            </a:r>
          </a:p>
          <a:p>
            <a:pPr marL="457200" indent="-457200">
              <a:buFont typeface="+mj-lt"/>
              <a:buAutoNum type="arabicPeriod"/>
            </a:pPr>
            <a:r>
              <a:rPr lang="en-US" sz="1400" dirty="0" smtClean="0">
                <a:solidFill>
                  <a:srgbClr val="1F497D"/>
                </a:solidFill>
              </a:rPr>
              <a:t>File Application &amp; Resolve any Pre-Exam Issues</a:t>
            </a:r>
          </a:p>
          <a:p>
            <a:pPr marL="457200" indent="-457200">
              <a:buFont typeface="+mj-lt"/>
              <a:buAutoNum type="arabicPeriod"/>
            </a:pPr>
            <a:r>
              <a:rPr lang="en-US" sz="1400" dirty="0" smtClean="0">
                <a:solidFill>
                  <a:srgbClr val="1F497D"/>
                </a:solidFill>
              </a:rPr>
              <a:t>Restriction May Be Required for Applications Allegedly Directed to Multiple Inventions</a:t>
            </a:r>
          </a:p>
          <a:p>
            <a:pPr marL="457200" indent="-457200">
              <a:buFont typeface="+mj-lt"/>
              <a:buAutoNum type="arabicPeriod"/>
            </a:pPr>
            <a:r>
              <a:rPr lang="en-US" sz="1400" dirty="0" smtClean="0">
                <a:solidFill>
                  <a:srgbClr val="1F497D"/>
                </a:solidFill>
              </a:rPr>
              <a:t>Receive Non-Final Office Action (or First Office Action Allowance)</a:t>
            </a:r>
          </a:p>
          <a:p>
            <a:pPr marL="457200" indent="-457200">
              <a:buFont typeface="+mj-lt"/>
              <a:buAutoNum type="arabicPeriod"/>
            </a:pPr>
            <a:r>
              <a:rPr lang="en-US" sz="1400" dirty="0" smtClean="0">
                <a:solidFill>
                  <a:srgbClr val="1F497D"/>
                </a:solidFill>
              </a:rPr>
              <a:t>Submit Response to Non-Final Office Action</a:t>
            </a:r>
          </a:p>
          <a:p>
            <a:pPr marL="457200" indent="-457200">
              <a:buFont typeface="+mj-lt"/>
              <a:buAutoNum type="arabicPeriod"/>
            </a:pPr>
            <a:r>
              <a:rPr lang="en-US" sz="1400" dirty="0" smtClean="0">
                <a:solidFill>
                  <a:srgbClr val="1F497D"/>
                </a:solidFill>
              </a:rPr>
              <a:t>Allowance or Final Office Action (Based on Response)</a:t>
            </a:r>
          </a:p>
          <a:p>
            <a:pPr marL="457200" indent="-457200">
              <a:buFont typeface="+mj-lt"/>
              <a:buAutoNum type="arabicPeriod"/>
            </a:pPr>
            <a:r>
              <a:rPr lang="en-US" sz="1400" dirty="0" smtClean="0">
                <a:solidFill>
                  <a:srgbClr val="1F497D"/>
                </a:solidFill>
              </a:rPr>
              <a:t>Optional After-Final Response with Optional After Final Pilot Request</a:t>
            </a:r>
          </a:p>
          <a:p>
            <a:pPr marL="457200" indent="-457200">
              <a:buFont typeface="+mj-lt"/>
              <a:buAutoNum type="arabicPeriod"/>
            </a:pPr>
            <a:r>
              <a:rPr lang="en-US" sz="1400" dirty="0" smtClean="0">
                <a:solidFill>
                  <a:srgbClr val="1F497D"/>
                </a:solidFill>
              </a:rPr>
              <a:t>Allowance or Advisory Action (Based on After-Final Response)</a:t>
            </a:r>
          </a:p>
          <a:p>
            <a:pPr marL="457200" indent="-457200">
              <a:buFont typeface="+mj-lt"/>
              <a:buAutoNum type="arabicPeriod"/>
            </a:pPr>
            <a:r>
              <a:rPr lang="en-US" sz="1400" dirty="0" smtClean="0">
                <a:solidFill>
                  <a:srgbClr val="1F497D"/>
                </a:solidFill>
              </a:rPr>
              <a:t>Request for Continued Examination (RCE) or Notice of Appeal</a:t>
            </a:r>
          </a:p>
          <a:p>
            <a:pPr marL="857250" lvl="1" indent="-457200">
              <a:buFont typeface="+mj-lt"/>
              <a:buAutoNum type="arabicPeriod"/>
            </a:pPr>
            <a:r>
              <a:rPr lang="en-US" sz="1400" dirty="0" smtClean="0">
                <a:solidFill>
                  <a:srgbClr val="1F497D"/>
                </a:solidFill>
              </a:rPr>
              <a:t>If RCE, After-Final Response is Entered and Considered; Application will be Allowed or Receive New Office Action</a:t>
            </a:r>
          </a:p>
          <a:p>
            <a:pPr marL="857250" lvl="1" indent="-457200">
              <a:buFont typeface="+mj-lt"/>
              <a:buAutoNum type="arabicPeriod"/>
            </a:pPr>
            <a:r>
              <a:rPr lang="en-US" sz="1400" dirty="0" smtClean="0">
                <a:solidFill>
                  <a:srgbClr val="1F497D"/>
                </a:solidFill>
              </a:rPr>
              <a:t>If Notice of Appeal, Applicant may optionally File Pre-Appeal Brief; Otherwise Applicant Files Appeal Brief; Receives Examiner’s Answer; May Present Optional Reply Brief and Oral Arguments; PTAB (Patent Trials and Appeals Board) Reviews Cases and Returns to Examiner Based on Decision; RCE Possible at Any Point in Appeal Process</a:t>
            </a:r>
          </a:p>
          <a:p>
            <a:pPr marL="857250" lvl="1" indent="-457200">
              <a:buFont typeface="+mj-lt"/>
              <a:buAutoNum type="arabicPeriod"/>
            </a:pPr>
            <a:endParaRPr lang="en-US" sz="16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19</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Do I Obtain a Patent on an Invention?</a:t>
            </a:r>
            <a:endParaRPr lang="en-US" sz="2000" i="1" dirty="0">
              <a:solidFill>
                <a:srgbClr val="1F497D"/>
              </a:solidFill>
              <a:latin typeface="Times New Roman" pitchFamily="18" charset="0"/>
              <a:ea typeface="+mj-ea"/>
              <a:cs typeface="Times New Roman" pitchFamily="18" charset="0"/>
            </a:endParaRPr>
          </a:p>
        </p:txBody>
      </p:sp>
      <p:pic>
        <p:nvPicPr>
          <p:cNvPr id="13314" name="Picture 2" descr="C:\Users\jonsc\AppData\Local\Microsoft\Windows\INetCache\IE\QU4F0OSM\Action-step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2800" y="2362200"/>
            <a:ext cx="1397914"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605417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buNone/>
            </a:pPr>
            <a:endParaRPr lang="en-US" sz="2400" dirty="0" smtClean="0">
              <a:solidFill>
                <a:srgbClr val="1F497D"/>
              </a:solidFill>
            </a:endParaRPr>
          </a:p>
          <a:p>
            <a:pPr marL="457200" indent="-457200">
              <a:buAutoNum type="arabicParenR"/>
            </a:pPr>
            <a:r>
              <a:rPr lang="en-US" sz="1800" dirty="0" smtClean="0">
                <a:solidFill>
                  <a:srgbClr val="1F497D"/>
                </a:solidFill>
              </a:rPr>
              <a:t>Introduction to the Patent System</a:t>
            </a:r>
          </a:p>
          <a:p>
            <a:pPr marL="457200" indent="-457200">
              <a:buFont typeface="Arial" pitchFamily="34" charset="0"/>
              <a:buAutoNum type="arabicParenR"/>
            </a:pPr>
            <a:r>
              <a:rPr lang="en-US" sz="1800" dirty="0">
                <a:solidFill>
                  <a:srgbClr val="1F497D"/>
                </a:solidFill>
              </a:rPr>
              <a:t>Structure of a Patent: A Mechanical </a:t>
            </a:r>
            <a:r>
              <a:rPr lang="en-US" sz="1800" dirty="0" smtClean="0">
                <a:solidFill>
                  <a:srgbClr val="1F497D"/>
                </a:solidFill>
              </a:rPr>
              <a:t>Example</a:t>
            </a:r>
          </a:p>
          <a:p>
            <a:pPr marL="457200" indent="-457200">
              <a:buAutoNum type="arabicParenR"/>
            </a:pPr>
            <a:r>
              <a:rPr lang="en-US" sz="1800" dirty="0" smtClean="0">
                <a:solidFill>
                  <a:srgbClr val="1F497D"/>
                </a:solidFill>
              </a:rPr>
              <a:t>Overview of the Process of Obtaining a Patent</a:t>
            </a:r>
          </a:p>
          <a:p>
            <a:pPr marL="457200" indent="-457200">
              <a:buAutoNum type="arabicParenR"/>
            </a:pPr>
            <a:r>
              <a:rPr lang="en-US" sz="1800" dirty="0" smtClean="0">
                <a:solidFill>
                  <a:srgbClr val="1F497D"/>
                </a:solidFill>
              </a:rPr>
              <a:t>Overview of the Process of Enforcing a Patent</a:t>
            </a:r>
            <a:endParaRPr lang="en-US" sz="1800" dirty="0">
              <a:solidFill>
                <a:srgbClr val="1F497D"/>
              </a:solidFill>
            </a:endParaRPr>
          </a:p>
          <a:p>
            <a:pPr marL="457200" indent="-457200">
              <a:buAutoNum type="arabicParenR"/>
            </a:pPr>
            <a:r>
              <a:rPr lang="en-US" sz="1800" dirty="0" smtClean="0">
                <a:solidFill>
                  <a:srgbClr val="1F497D"/>
                </a:solidFill>
              </a:rPr>
              <a:t>Patents in Electronic Technology</a:t>
            </a:r>
          </a:p>
          <a:p>
            <a:pPr marL="457200" indent="-457200">
              <a:buAutoNum type="arabicParenR"/>
            </a:pPr>
            <a:r>
              <a:rPr lang="en-US" sz="1800" dirty="0" smtClean="0">
                <a:solidFill>
                  <a:srgbClr val="1F497D"/>
                </a:solidFill>
              </a:rPr>
              <a:t>Patents in Biochemical Technology</a:t>
            </a:r>
          </a:p>
          <a:p>
            <a:pPr marL="457200" indent="-457200">
              <a:buAutoNum type="arabicParenR"/>
            </a:pPr>
            <a:r>
              <a:rPr lang="en-US" sz="1800" dirty="0" smtClean="0">
                <a:solidFill>
                  <a:srgbClr val="1F497D"/>
                </a:solidFill>
              </a:rPr>
              <a:t>Perspectives on Patents</a:t>
            </a:r>
          </a:p>
          <a:p>
            <a:pPr marL="857250" lvl="1" indent="-457200">
              <a:buFont typeface="+mj-lt"/>
              <a:buAutoNum type="alphaUcPeriod"/>
            </a:pPr>
            <a:r>
              <a:rPr lang="en-US" sz="1800" dirty="0" smtClean="0">
                <a:solidFill>
                  <a:srgbClr val="1F497D"/>
                </a:solidFill>
              </a:rPr>
              <a:t>Small Inventors/Universities/Government</a:t>
            </a:r>
          </a:p>
          <a:p>
            <a:pPr marL="857250" lvl="1" indent="-457200">
              <a:buFont typeface="+mj-lt"/>
              <a:buAutoNum type="alphaUcPeriod"/>
            </a:pPr>
            <a:r>
              <a:rPr lang="en-US" sz="1800" dirty="0" smtClean="0">
                <a:solidFill>
                  <a:srgbClr val="1F497D"/>
                </a:solidFill>
              </a:rPr>
              <a:t>Venture Capitalists/Investors/Non-Practicing Entities</a:t>
            </a:r>
          </a:p>
          <a:p>
            <a:pPr marL="857250" lvl="1" indent="-457200">
              <a:buFont typeface="+mj-lt"/>
              <a:buAutoNum type="alphaUcPeriod"/>
            </a:pPr>
            <a:r>
              <a:rPr lang="en-US" sz="1800" dirty="0" smtClean="0">
                <a:solidFill>
                  <a:srgbClr val="1F497D"/>
                </a:solidFill>
              </a:rPr>
              <a:t>Established Companies</a:t>
            </a:r>
          </a:p>
          <a:p>
            <a:pPr marL="457200" indent="-457200">
              <a:buFont typeface="+mj-lt"/>
              <a:buAutoNum type="arabicParenR"/>
            </a:pPr>
            <a:r>
              <a:rPr lang="en-US" sz="1800" dirty="0" smtClean="0">
                <a:solidFill>
                  <a:srgbClr val="1F497D"/>
                </a:solidFill>
              </a:rPr>
              <a:t>Recent Developments (USPTO/Courts/Congress)</a:t>
            </a:r>
          </a:p>
          <a:p>
            <a:pPr marL="457200" indent="-457200">
              <a:buFont typeface="+mj-lt"/>
              <a:buAutoNum type="arabicParenR"/>
            </a:pPr>
            <a:r>
              <a:rPr lang="en-US" sz="1800" dirty="0" smtClean="0">
                <a:solidFill>
                  <a:srgbClr val="1F497D"/>
                </a:solidFill>
              </a:rPr>
              <a:t>International Aspects of Patents</a:t>
            </a:r>
          </a:p>
          <a:p>
            <a:pPr marL="457200" indent="-457200">
              <a:buFont typeface="+mj-lt"/>
              <a:buAutoNum type="arabicParenR"/>
            </a:pPr>
            <a:r>
              <a:rPr lang="en-US" sz="1800" dirty="0" smtClean="0">
                <a:solidFill>
                  <a:srgbClr val="1F497D"/>
                </a:solidFill>
              </a:rPr>
              <a:t>Conclusion</a:t>
            </a: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2</a:t>
            </a:fld>
            <a:endParaRPr lang="en-US" dirty="0"/>
          </a:p>
        </p:txBody>
      </p:sp>
      <p:sp>
        <p:nvSpPr>
          <p:cNvPr id="5" name="직사각형 4"/>
          <p:cNvSpPr/>
          <p:nvPr/>
        </p:nvSpPr>
        <p:spPr>
          <a:xfrm>
            <a:off x="2493963" y="649069"/>
            <a:ext cx="4211637" cy="646331"/>
          </a:xfrm>
          <a:prstGeom prst="rect">
            <a:avLst/>
          </a:prstGeom>
        </p:spPr>
        <p:txBody>
          <a:bodyPr wrap="square">
            <a:spAutoFit/>
          </a:bodyPr>
          <a:lstStyle/>
          <a:p>
            <a:pPr lvl="0" algn="ctr">
              <a:spcBef>
                <a:spcPct val="0"/>
              </a:spcBef>
            </a:pPr>
            <a:r>
              <a:rPr lang="en-US" sz="3600" i="1" dirty="0" smtClean="0">
                <a:solidFill>
                  <a:srgbClr val="1F497D"/>
                </a:solidFill>
                <a:latin typeface="Times New Roman" pitchFamily="18" charset="0"/>
                <a:ea typeface="+mj-ea"/>
                <a:cs typeface="Times New Roman" pitchFamily="18" charset="0"/>
              </a:rPr>
              <a:t>Outline of Topics</a:t>
            </a:r>
            <a:endParaRPr lang="en-US" sz="3600" i="1" dirty="0">
              <a:solidFill>
                <a:srgbClr val="1F497D"/>
              </a:solidFill>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2684964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lgn="ctr">
              <a:buNone/>
            </a:pPr>
            <a:r>
              <a:rPr lang="en-US" sz="1400" dirty="0" smtClean="0">
                <a:solidFill>
                  <a:srgbClr val="1F497D"/>
                </a:solidFill>
              </a:rPr>
              <a:t>Prosecution Notes</a:t>
            </a:r>
          </a:p>
          <a:p>
            <a:pPr marL="457200" indent="-457200">
              <a:buFont typeface="+mj-lt"/>
              <a:buAutoNum type="arabicPeriod"/>
            </a:pPr>
            <a:r>
              <a:rPr lang="en-US" sz="1800" dirty="0" smtClean="0">
                <a:solidFill>
                  <a:srgbClr val="1F497D"/>
                </a:solidFill>
              </a:rPr>
              <a:t>Applicants may also request telephonic interviews and/or personal interviews; Access to interviews is best before Final Office Action and is not available after Appeal has been initiated.</a:t>
            </a:r>
          </a:p>
          <a:p>
            <a:pPr marL="457200" indent="-457200">
              <a:buFont typeface="+mj-lt"/>
              <a:buAutoNum type="arabicPeriod"/>
            </a:pPr>
            <a:r>
              <a:rPr lang="en-US" sz="1800" dirty="0" smtClean="0">
                <a:solidFill>
                  <a:srgbClr val="1F497D"/>
                </a:solidFill>
              </a:rPr>
              <a:t>Extensions of Time are available throughout process; Should Be Avoided to Maximize Patent Term.</a:t>
            </a:r>
          </a:p>
          <a:p>
            <a:pPr marL="457200" indent="-457200">
              <a:buFont typeface="+mj-lt"/>
              <a:buAutoNum type="arabicPeriod"/>
            </a:pPr>
            <a:r>
              <a:rPr lang="en-US" sz="1800" dirty="0" smtClean="0">
                <a:solidFill>
                  <a:srgbClr val="1F497D"/>
                </a:solidFill>
              </a:rPr>
              <a:t>Once Allowance has Occurred, Applicant has a 3-month non-extendible period to pay Issue Fee.</a:t>
            </a:r>
          </a:p>
          <a:p>
            <a:pPr marL="457200" indent="-457200">
              <a:buFont typeface="+mj-lt"/>
              <a:buAutoNum type="arabicPeriod"/>
            </a:pPr>
            <a:r>
              <a:rPr lang="en-US" sz="1800" dirty="0" smtClean="0">
                <a:solidFill>
                  <a:srgbClr val="1F497D"/>
                </a:solidFill>
              </a:rPr>
              <a:t>Applicants also have a Duty of Disclosure to Share Material Information they are aware of during prosecution.</a:t>
            </a:r>
          </a:p>
          <a:p>
            <a:pPr marL="857250" lvl="1" indent="-457200">
              <a:buFont typeface="+mj-lt"/>
              <a:buAutoNum type="arabicPeriod"/>
            </a:pPr>
            <a:endParaRPr lang="en-US" sz="16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20</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Do I Obtain a Patent on an Invention?</a:t>
            </a:r>
            <a:endParaRPr lang="en-US" sz="2000" i="1" dirty="0">
              <a:solidFill>
                <a:srgbClr val="1F497D"/>
              </a:solidFill>
              <a:latin typeface="Times New Roman" pitchFamily="18" charset="0"/>
              <a:ea typeface="+mj-ea"/>
              <a:cs typeface="Times New Roman" pitchFamily="18" charset="0"/>
            </a:endParaRPr>
          </a:p>
        </p:txBody>
      </p:sp>
      <p:pic>
        <p:nvPicPr>
          <p:cNvPr id="1027" name="Picture 3" descr="C:\Users\jschlaifer\AppData\Local\Microsoft\Windows\Temporary Internet Files\Content.IE5\1AG0PZWX\dreamstime_l_3291533[1].jpg"/>
          <p:cNvPicPr>
            <a:picLocks noChangeAspect="1" noChangeArrowheads="1"/>
          </p:cNvPicPr>
          <p:nvPr/>
        </p:nvPicPr>
        <p:blipFill>
          <a:blip r:embed="rId3" cstate="print"/>
          <a:srcRect/>
          <a:stretch>
            <a:fillRect/>
          </a:stretch>
        </p:blipFill>
        <p:spPr bwMode="auto">
          <a:xfrm>
            <a:off x="5105400" y="4267200"/>
            <a:ext cx="2417064" cy="2417064"/>
          </a:xfrm>
          <a:prstGeom prst="rect">
            <a:avLst/>
          </a:prstGeom>
          <a:noFill/>
        </p:spPr>
      </p:pic>
    </p:spTree>
    <p:extLst>
      <p:ext uri="{BB962C8B-B14F-4D97-AF65-F5344CB8AC3E}">
        <p14:creationId xmlns="" xmlns:p14="http://schemas.microsoft.com/office/powerpoint/2010/main" val="3605417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r>
              <a:rPr lang="en-US" sz="1800" dirty="0" smtClean="0">
                <a:solidFill>
                  <a:srgbClr val="1F497D"/>
                </a:solidFill>
              </a:rPr>
              <a:t>There are four main groups of fees in obtaining a patent, which are the attorneys’ fees and government fees for preparing and filing the patent application, and the attorneys’ fees for prosecuting the patent and paying other government fees that arise in prosecution, such as paying if fees for additional examination or extension of time fees are necessary, and for paying an issue fee when the patent application is allowed.</a:t>
            </a:r>
          </a:p>
          <a:p>
            <a:r>
              <a:rPr lang="en-US" sz="1800" dirty="0" smtClean="0">
                <a:solidFill>
                  <a:srgbClr val="1F497D"/>
                </a:solidFill>
              </a:rPr>
              <a:t>Attorneys’ fees for preparing an application can vary widely, from $5,000-$10,000 for a very simple mechanical invention, to $15,000-$20,000 or more for a complicated electronic/software invention.</a:t>
            </a:r>
          </a:p>
          <a:p>
            <a:r>
              <a:rPr lang="en-US" sz="1800" dirty="0" smtClean="0">
                <a:solidFill>
                  <a:srgbClr val="1F497D"/>
                </a:solidFill>
              </a:rPr>
              <a:t>Part of the cost of preparing an application is based on the need for high-quality illustrations.  Also, it may be desirable to spend a certain amount of money by performing a search prior to filing the patent application to help guarantee that the patent application takes into account existing technologies that may be cited by the Office</a:t>
            </a:r>
            <a:r>
              <a:rPr lang="en-US" sz="2000" dirty="0" smtClean="0">
                <a:solidFill>
                  <a:srgbClr val="1F497D"/>
                </a:solidFill>
              </a:rPr>
              <a:t>.</a:t>
            </a:r>
          </a:p>
          <a:p>
            <a:pPr marL="457200" indent="-457200">
              <a:buAutoNum type="arabicParenR"/>
            </a:pPr>
            <a:endParaRPr lang="en-US" sz="20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21</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Much Does Preparation/Prosecution Cost?</a:t>
            </a:r>
            <a:endParaRPr lang="en-US" sz="2000" i="1" dirty="0">
              <a:solidFill>
                <a:srgbClr val="1F497D"/>
              </a:solidFill>
              <a:latin typeface="Times New Roman" pitchFamily="18" charset="0"/>
              <a:ea typeface="+mj-ea"/>
              <a:cs typeface="Times New Roman" pitchFamily="18" charset="0"/>
            </a:endParaRPr>
          </a:p>
        </p:txBody>
      </p:sp>
      <p:pic>
        <p:nvPicPr>
          <p:cNvPr id="14339" name="Picture 3" descr="C:\Users\jonsc\AppData\Local\Microsoft\Windows\INetCache\IE\ZHH1I2VC\Stylized-dollar-bill-Money--3350-large[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63888" y="5410200"/>
            <a:ext cx="2133600" cy="13406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49502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r>
              <a:rPr lang="en-US" sz="1800" dirty="0" smtClean="0">
                <a:solidFill>
                  <a:srgbClr val="1F497D"/>
                </a:solidFill>
              </a:rPr>
              <a:t>Filing fees for an application are generally $1,000-$2,000.</a:t>
            </a:r>
          </a:p>
          <a:p>
            <a:r>
              <a:rPr lang="en-US" sz="1800" dirty="0" smtClean="0">
                <a:solidFill>
                  <a:srgbClr val="1F497D"/>
                </a:solidFill>
              </a:rPr>
              <a:t>Many government fees are reduced for “small entity” or “micro-entity” applicants.</a:t>
            </a:r>
          </a:p>
          <a:p>
            <a:r>
              <a:rPr lang="en-US" sz="1800" dirty="0" smtClean="0">
                <a:solidFill>
                  <a:srgbClr val="1F497D"/>
                </a:solidFill>
              </a:rPr>
              <a:t>If an application has many claims or is extremely lengthy, these may require additional fees.</a:t>
            </a:r>
          </a:p>
          <a:p>
            <a:r>
              <a:rPr lang="en-US" sz="1800" dirty="0" smtClean="0">
                <a:solidFill>
                  <a:srgbClr val="1F497D"/>
                </a:solidFill>
              </a:rPr>
              <a:t>The relatively new “Track One” program provides a way to accelerate the prosecution of an application that is high priority by spending additional money for prioritized consideration of the application.</a:t>
            </a:r>
          </a:p>
          <a:p>
            <a:r>
              <a:rPr lang="en-US" sz="1800" dirty="0" smtClean="0">
                <a:solidFill>
                  <a:srgbClr val="1F497D"/>
                </a:solidFill>
              </a:rPr>
              <a:t>Prosecution generally requires payment of legal fees (a couple of $1,000s) for the attorney to analyze the Office Actions and draft Responses.  The Office will charge if a Request for Continued Examination (RCE), as described above, is necessary.</a:t>
            </a:r>
            <a:endParaRPr lang="en-US" sz="2000" dirty="0" smtClean="0">
              <a:solidFill>
                <a:srgbClr val="1F497D"/>
              </a:solidFill>
            </a:endParaRPr>
          </a:p>
          <a:p>
            <a:pPr marL="457200" indent="-457200">
              <a:buAutoNum type="arabicParenR"/>
            </a:pPr>
            <a:endParaRPr lang="en-US" sz="20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22</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How Much Does Preparation/Prosecution Cost?</a:t>
            </a:r>
            <a:endParaRPr lang="en-US" sz="2000" i="1" dirty="0">
              <a:solidFill>
                <a:srgbClr val="1F497D"/>
              </a:solidFill>
              <a:latin typeface="Times New Roman" pitchFamily="18" charset="0"/>
              <a:ea typeface="+mj-ea"/>
              <a:cs typeface="Times New Roman" pitchFamily="18" charset="0"/>
            </a:endParaRPr>
          </a:p>
        </p:txBody>
      </p:sp>
      <p:pic>
        <p:nvPicPr>
          <p:cNvPr id="15362" name="Picture 2" descr="C:\Users\jonsc\AppData\Local\Microsoft\Windows\INetCache\IE\5IIZ6Z20\government_bill_made[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4953000"/>
            <a:ext cx="2819401" cy="17174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27438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457200" indent="-457200">
              <a:buAutoNum type="arabicParenR"/>
            </a:pPr>
            <a:r>
              <a:rPr lang="en-US" sz="2000" dirty="0" smtClean="0">
                <a:solidFill>
                  <a:srgbClr val="1F497D"/>
                </a:solidFill>
              </a:rPr>
              <a:t>Assignment: a contract to transfer ownership of a patent.  Every patent is first considered the property of an inventor.  Thus, the document that assigns the patent right of an inventor to a company is also called an assignment. </a:t>
            </a:r>
          </a:p>
          <a:p>
            <a:pPr marL="457200" indent="-457200">
              <a:buAutoNum type="arabicParenR"/>
            </a:pPr>
            <a:r>
              <a:rPr lang="en-US" sz="2000" dirty="0" smtClean="0">
                <a:solidFill>
                  <a:srgbClr val="1F497D"/>
                </a:solidFill>
              </a:rPr>
              <a:t>Licensing: a contract between a licensor and a licensee to grant a right to practice the claimed technology in the licensed patent.  The licensor agrees not to sue licensee for patent infringement.</a:t>
            </a:r>
          </a:p>
          <a:p>
            <a:pPr marL="457200" indent="-457200">
              <a:buAutoNum type="arabicParenR"/>
            </a:pPr>
            <a:r>
              <a:rPr lang="en-US" sz="2000" dirty="0" smtClean="0">
                <a:solidFill>
                  <a:srgbClr val="1F497D"/>
                </a:solidFill>
              </a:rPr>
              <a:t>Patent Infringement Lawsuit</a:t>
            </a:r>
            <a:r>
              <a:rPr lang="en-US" sz="2000" dirty="0">
                <a:solidFill>
                  <a:srgbClr val="1F497D"/>
                </a:solidFill>
              </a:rPr>
              <a:t>: </a:t>
            </a:r>
            <a:r>
              <a:rPr lang="en-US" sz="2000" dirty="0" smtClean="0">
                <a:solidFill>
                  <a:srgbClr val="1F497D"/>
                </a:solidFill>
              </a:rPr>
              <a:t>a civil </a:t>
            </a:r>
            <a:r>
              <a:rPr lang="en-US" sz="2000" dirty="0">
                <a:solidFill>
                  <a:srgbClr val="1F497D"/>
                </a:solidFill>
              </a:rPr>
              <a:t>lawsuit in which a patent owner alleges another is making, using, selling or importing a patented item.  In other words, the accused is infringing the patent owner’s patent. </a:t>
            </a:r>
            <a:r>
              <a:rPr lang="en-US" sz="2000" dirty="0" smtClean="0">
                <a:solidFill>
                  <a:srgbClr val="1F497D"/>
                </a:solidFill>
              </a:rPr>
              <a:t> Such a lawsuit can be initiated in the Federal District Court.</a:t>
            </a:r>
          </a:p>
          <a:p>
            <a:pPr marL="457200" indent="-457200">
              <a:buAutoNum type="arabicParenR"/>
            </a:pPr>
            <a:r>
              <a:rPr lang="en-US" sz="2000" dirty="0" smtClean="0">
                <a:solidFill>
                  <a:srgbClr val="1F497D"/>
                </a:solidFill>
              </a:rPr>
              <a:t>Post </a:t>
            </a:r>
            <a:r>
              <a:rPr lang="en-US" sz="2000" dirty="0">
                <a:solidFill>
                  <a:srgbClr val="1F497D"/>
                </a:solidFill>
              </a:rPr>
              <a:t>G</a:t>
            </a:r>
            <a:r>
              <a:rPr lang="en-US" sz="2000" dirty="0" smtClean="0">
                <a:solidFill>
                  <a:srgbClr val="1F497D"/>
                </a:solidFill>
              </a:rPr>
              <a:t>rant Proceeding: an administrative hearing before the U.S. PTO where a granted patent is challenged, usually as invalid or defective. (European equivalent is opposition proceeding).</a:t>
            </a:r>
            <a:endParaRPr lang="en-US" sz="16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23</a:t>
            </a:fld>
            <a:endParaRPr lang="en-US" dirty="0">
              <a:solidFill>
                <a:srgbClr val="FF0000"/>
              </a:solidFill>
            </a:endParaRPr>
          </a:p>
        </p:txBody>
      </p:sp>
      <p:sp>
        <p:nvSpPr>
          <p:cNvPr id="5" name="직사각형 4"/>
          <p:cNvSpPr/>
          <p:nvPr/>
        </p:nvSpPr>
        <p:spPr>
          <a:xfrm>
            <a:off x="2057401" y="649069"/>
            <a:ext cx="5486400" cy="400110"/>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Overview of the Process of Using a Patent</a:t>
            </a:r>
            <a:endParaRPr lang="en-US" sz="2000" i="1" dirty="0">
              <a:solidFill>
                <a:srgbClr val="1F497D"/>
              </a:solidFill>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012525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buNone/>
            </a:pPr>
            <a:r>
              <a:rPr lang="en-US" sz="2000" b="1" dirty="0" smtClean="0">
                <a:solidFill>
                  <a:srgbClr val="1F497D"/>
                </a:solidFill>
              </a:rPr>
              <a:t>Tool for Negotiation</a:t>
            </a:r>
          </a:p>
          <a:p>
            <a:pPr marL="0" indent="0">
              <a:buNone/>
            </a:pPr>
            <a:r>
              <a:rPr lang="en-US" sz="2000" dirty="0" smtClean="0">
                <a:solidFill>
                  <a:srgbClr val="1F497D"/>
                </a:solidFill>
              </a:rPr>
              <a:t>Licensing to Commercialize?</a:t>
            </a:r>
          </a:p>
          <a:p>
            <a:pPr marL="457200" indent="-457200">
              <a:buAutoNum type="arabicParenR"/>
            </a:pPr>
            <a:r>
              <a:rPr lang="en-US" sz="2000" dirty="0" smtClean="0">
                <a:solidFill>
                  <a:srgbClr val="1F497D"/>
                </a:solidFill>
              </a:rPr>
              <a:t>Locate a potential manufacturer / investor / distributor</a:t>
            </a:r>
          </a:p>
          <a:p>
            <a:pPr marL="457200" indent="-457200">
              <a:buAutoNum type="arabicParenR"/>
            </a:pPr>
            <a:r>
              <a:rPr lang="en-US" sz="2000" dirty="0" smtClean="0">
                <a:solidFill>
                  <a:srgbClr val="1F497D"/>
                </a:solidFill>
              </a:rPr>
              <a:t>Submit marketing materials</a:t>
            </a:r>
          </a:p>
          <a:p>
            <a:pPr marL="457200" indent="-457200">
              <a:buAutoNum type="arabicParenR"/>
            </a:pPr>
            <a:r>
              <a:rPr lang="en-US" sz="2000" dirty="0" smtClean="0">
                <a:solidFill>
                  <a:srgbClr val="1F497D"/>
                </a:solidFill>
              </a:rPr>
              <a:t>Negotiate terms of license</a:t>
            </a:r>
          </a:p>
          <a:p>
            <a:pPr marL="0" indent="0">
              <a:buNone/>
            </a:pPr>
            <a:r>
              <a:rPr lang="en-US" sz="2000" dirty="0" smtClean="0">
                <a:solidFill>
                  <a:srgbClr val="1F497D"/>
                </a:solidFill>
              </a:rPr>
              <a:t>Types of License</a:t>
            </a:r>
          </a:p>
          <a:p>
            <a:pPr marL="457200" indent="-457200">
              <a:buAutoNum type="arabicParenR"/>
            </a:pPr>
            <a:r>
              <a:rPr lang="en-US" sz="2000" dirty="0" smtClean="0">
                <a:solidFill>
                  <a:srgbClr val="1F497D"/>
                </a:solidFill>
              </a:rPr>
              <a:t>Exclusive License: a patent owner transfers the right to practice invention to one party.  The licensee may be even given the right to sue others to exclude them from the market. </a:t>
            </a:r>
          </a:p>
          <a:p>
            <a:pPr marL="457200" indent="-457200">
              <a:buAutoNum type="arabicParenR"/>
            </a:pPr>
            <a:r>
              <a:rPr lang="en-US" sz="2000" dirty="0" smtClean="0">
                <a:solidFill>
                  <a:srgbClr val="1F497D"/>
                </a:solidFill>
              </a:rPr>
              <a:t>Non-Exclusive License: a patent owner promises not to sue the licensee for practicing the invention.  The patent owner can continue to practice the invention or to license to additional parties.</a:t>
            </a:r>
          </a:p>
          <a:p>
            <a:pPr marL="457200" indent="-457200">
              <a:buAutoNum type="arabicParenR"/>
            </a:pPr>
            <a:r>
              <a:rPr lang="en-US" sz="2000" dirty="0" smtClean="0">
                <a:solidFill>
                  <a:srgbClr val="1F497D"/>
                </a:solidFill>
              </a:rPr>
              <a:t>Cross-Licensing: two or more parties with patents grant each other rights to use each other’s patented technologies. </a:t>
            </a: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24</a:t>
            </a:fld>
            <a:endParaRPr lang="en-US" dirty="0">
              <a:solidFill>
                <a:srgbClr val="FF0000"/>
              </a:solidFill>
            </a:endParaRPr>
          </a:p>
        </p:txBody>
      </p:sp>
      <p:sp>
        <p:nvSpPr>
          <p:cNvPr id="5" name="직사각형 4"/>
          <p:cNvSpPr/>
          <p:nvPr/>
        </p:nvSpPr>
        <p:spPr>
          <a:xfrm>
            <a:off x="2057401" y="649069"/>
            <a:ext cx="5486400" cy="400110"/>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Overview of the Process of Using a Patent</a:t>
            </a:r>
            <a:endParaRPr lang="en-US" sz="2000" i="1" dirty="0">
              <a:solidFill>
                <a:srgbClr val="1F497D"/>
              </a:solidFill>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736452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buNone/>
            </a:pPr>
            <a:r>
              <a:rPr lang="en-US" sz="2000" b="1" dirty="0" smtClean="0">
                <a:solidFill>
                  <a:srgbClr val="1F497D"/>
                </a:solidFill>
              </a:rPr>
              <a:t>Process of U.S. Patent Litigation</a:t>
            </a:r>
          </a:p>
          <a:p>
            <a:pPr marL="457200" indent="-457200">
              <a:buAutoNum type="arabicParenR"/>
            </a:pPr>
            <a:r>
              <a:rPr lang="en-US" sz="2000" dirty="0" smtClean="0">
                <a:solidFill>
                  <a:srgbClr val="1F497D"/>
                </a:solidFill>
              </a:rPr>
              <a:t>Complaint filed by a patent owner in a U.S. District Court (or ITC), alleging a patent has been infringed by a third party.</a:t>
            </a:r>
          </a:p>
          <a:p>
            <a:pPr marL="457200" indent="-457200">
              <a:buAutoNum type="arabicParenR"/>
            </a:pPr>
            <a:r>
              <a:rPr lang="en-US" sz="2000" dirty="0" smtClean="0">
                <a:solidFill>
                  <a:srgbClr val="1F497D"/>
                </a:solidFill>
              </a:rPr>
              <a:t>Defendant answers and/or asserts a counterclaim</a:t>
            </a:r>
          </a:p>
          <a:p>
            <a:pPr marL="457200" indent="-457200">
              <a:buAutoNum type="arabicParenR"/>
            </a:pPr>
            <a:r>
              <a:rPr lang="en-US" sz="2000" dirty="0" smtClean="0">
                <a:solidFill>
                  <a:srgbClr val="1F497D"/>
                </a:solidFill>
              </a:rPr>
              <a:t>Conference with a judge</a:t>
            </a:r>
          </a:p>
          <a:p>
            <a:pPr marL="457200" indent="-457200">
              <a:buAutoNum type="arabicParenR"/>
            </a:pPr>
            <a:r>
              <a:rPr lang="en-US" sz="2000" dirty="0" smtClean="0">
                <a:solidFill>
                  <a:srgbClr val="1F497D"/>
                </a:solidFill>
              </a:rPr>
              <a:t>Discovery: gathering of facts from both sides, deposition,  </a:t>
            </a:r>
          </a:p>
          <a:p>
            <a:pPr marL="457200" indent="-457200">
              <a:buAutoNum type="arabicParenR"/>
            </a:pPr>
            <a:r>
              <a:rPr lang="en-US" sz="2000" dirty="0" smtClean="0">
                <a:solidFill>
                  <a:srgbClr val="1F497D"/>
                </a:solidFill>
              </a:rPr>
              <a:t>Claim construction hearing (Markman hearing) for interpreting claims of the patent. </a:t>
            </a:r>
          </a:p>
          <a:p>
            <a:pPr marL="457200" indent="-457200">
              <a:buAutoNum type="arabicParenR"/>
            </a:pPr>
            <a:r>
              <a:rPr lang="en-US" sz="2000" dirty="0" smtClean="0">
                <a:solidFill>
                  <a:srgbClr val="1F497D"/>
                </a:solidFill>
              </a:rPr>
              <a:t>Summary judgement motions</a:t>
            </a:r>
          </a:p>
          <a:p>
            <a:pPr marL="457200" indent="-457200">
              <a:buAutoNum type="arabicParenR"/>
            </a:pPr>
            <a:r>
              <a:rPr lang="en-US" sz="2000" dirty="0" smtClean="0">
                <a:solidFill>
                  <a:srgbClr val="1F497D"/>
                </a:solidFill>
              </a:rPr>
              <a:t>Pretrial brief</a:t>
            </a:r>
          </a:p>
          <a:p>
            <a:pPr marL="457200" indent="-457200">
              <a:buAutoNum type="arabicParenR"/>
            </a:pPr>
            <a:r>
              <a:rPr lang="en-US" sz="2000" dirty="0" smtClean="0">
                <a:solidFill>
                  <a:srgbClr val="1F497D"/>
                </a:solidFill>
              </a:rPr>
              <a:t>Jury trial </a:t>
            </a:r>
          </a:p>
          <a:p>
            <a:pPr marL="457200" indent="-457200">
              <a:buAutoNum type="arabicParenR"/>
            </a:pPr>
            <a:r>
              <a:rPr lang="en-US" sz="2000" dirty="0" smtClean="0">
                <a:solidFill>
                  <a:srgbClr val="1F497D"/>
                </a:solidFill>
              </a:rPr>
              <a:t>Verdict</a:t>
            </a:r>
          </a:p>
          <a:p>
            <a:pPr marL="457200" indent="-457200">
              <a:buAutoNum type="arabicParenR"/>
            </a:pPr>
            <a:r>
              <a:rPr lang="en-US" sz="2000" dirty="0" smtClean="0">
                <a:solidFill>
                  <a:srgbClr val="1F497D"/>
                </a:solidFill>
              </a:rPr>
              <a:t>Appeal to Court of Appeals or Federal Circuit</a:t>
            </a:r>
          </a:p>
          <a:p>
            <a:pPr marL="0" indent="0">
              <a:buNone/>
            </a:pPr>
            <a:r>
              <a:rPr lang="en-US" sz="2000" dirty="0" smtClean="0">
                <a:solidFill>
                  <a:srgbClr val="1F497D"/>
                </a:solidFill>
              </a:rPr>
              <a:t>Approximate cost: $600K to $ 5 millions, depending on patent value</a:t>
            </a:r>
            <a:endParaRPr lang="en-US" sz="1600" dirty="0">
              <a:solidFill>
                <a:srgbClr val="1F497D"/>
              </a:solidFill>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25</a:t>
            </a:fld>
            <a:endParaRPr lang="en-US" dirty="0">
              <a:solidFill>
                <a:srgbClr val="FF0000"/>
              </a:solidFill>
            </a:endParaRPr>
          </a:p>
        </p:txBody>
      </p:sp>
      <p:sp>
        <p:nvSpPr>
          <p:cNvPr id="5" name="직사각형 4"/>
          <p:cNvSpPr/>
          <p:nvPr/>
        </p:nvSpPr>
        <p:spPr>
          <a:xfrm>
            <a:off x="2057401" y="649069"/>
            <a:ext cx="5486400" cy="400110"/>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Overview of the Process of Using a Patent</a:t>
            </a:r>
            <a:endParaRPr lang="en-US" sz="2000" i="1" dirty="0">
              <a:solidFill>
                <a:srgbClr val="1F497D"/>
              </a:solidFill>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2425127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Protecting Electronic Technologies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26</a:t>
            </a:fld>
            <a:endParaRPr lang="en-US" dirty="0"/>
          </a:p>
        </p:txBody>
      </p:sp>
      <p:sp>
        <p:nvSpPr>
          <p:cNvPr id="3" name="Rectangle 2"/>
          <p:cNvSpPr/>
          <p:nvPr/>
        </p:nvSpPr>
        <p:spPr>
          <a:xfrm>
            <a:off x="762000" y="1905000"/>
            <a:ext cx="7848600" cy="3970318"/>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F497D"/>
                </a:solidFill>
              </a:rPr>
              <a:t>Electronic Technologies encompass a huge variety of hardware technologies, including circuits, power supplies, components, light sources, audio technologies, batteries, communications components (wired and wireless), processors, storage media, video technologies, transistors, cameras, sensors, motors, generators, microwave ovens, transformers, and so on.</a:t>
            </a:r>
          </a:p>
          <a:p>
            <a:pPr marL="285750" indent="-285750">
              <a:buFont typeface="Arial" panose="020B0604020202020204" pitchFamily="34" charset="0"/>
              <a:buChar char="•"/>
            </a:pPr>
            <a:r>
              <a:rPr lang="en-US" dirty="0" smtClean="0">
                <a:solidFill>
                  <a:srgbClr val="1F497D"/>
                </a:solidFill>
              </a:rPr>
              <a:t>Other technologies that are patentable that are often considered as electronic technologies are technologies related to computing.  Computing technologies range from technologies that are clearly and inextricably directed to hardware, such as semiconductor manufacturing technologies, used to produce computer chips for processors or differing types of memory, or circuit architectures used in processors, or technologies for memory, such as hard drives, optical storage, RAM, or flash memory.</a:t>
            </a:r>
            <a:endParaRPr lang="en-US" dirty="0"/>
          </a:p>
        </p:txBody>
      </p:sp>
      <p:pic>
        <p:nvPicPr>
          <p:cNvPr id="16388" name="Picture 4" descr="C:\Users\jonsc\AppData\Local\Microsoft\Windows\INetCache\IE\ZHH1I2VC\Computer-Chip-9605-large[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6300" y="5816689"/>
            <a:ext cx="1132500" cy="90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1444871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Protecting Electronic Technologies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27</a:t>
            </a:fld>
            <a:endParaRPr lang="en-US" dirty="0"/>
          </a:p>
        </p:txBody>
      </p:sp>
      <p:sp>
        <p:nvSpPr>
          <p:cNvPr id="3" name="Rectangle 2"/>
          <p:cNvSpPr/>
          <p:nvPr/>
        </p:nvSpPr>
        <p:spPr>
          <a:xfrm>
            <a:off x="762000" y="1905000"/>
            <a:ext cx="7848600" cy="3046988"/>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1F497D"/>
                </a:solidFill>
              </a:rPr>
              <a:t>Broader Technologies, Clearly Hardware</a:t>
            </a:r>
          </a:p>
          <a:p>
            <a:pPr marL="285750" indent="-285750">
              <a:buFont typeface="Arial" panose="020B0604020202020204" pitchFamily="34" charset="0"/>
              <a:buChar char="•"/>
            </a:pPr>
            <a:r>
              <a:rPr lang="en-US" sz="1600" dirty="0" smtClean="0">
                <a:solidFill>
                  <a:srgbClr val="1F497D"/>
                </a:solidFill>
              </a:rPr>
              <a:t>Other electronics technologies are clearly hardware-related, but operate at a higher level of abstraction.  For example, technologies related to operations such as network communications, graphics processing, memory management, and so on are clearly based on specialized hardware configuration.  These technologies are not claimed at the level of individual circuit elements or logic gates, but are claimed by showing relationships between hardware elements in embodiments.</a:t>
            </a:r>
          </a:p>
          <a:p>
            <a:pPr marL="285750" indent="-285750">
              <a:buFont typeface="Arial" panose="020B0604020202020204" pitchFamily="34" charset="0"/>
              <a:buChar char="•"/>
            </a:pPr>
            <a:r>
              <a:rPr lang="en-US" sz="1600" dirty="0" smtClean="0">
                <a:solidFill>
                  <a:srgbClr val="1F497D"/>
                </a:solidFill>
              </a:rPr>
              <a:t>In purely electronics technologies, claims generally specify structural components whose structural characteristics accomplish a goal.</a:t>
            </a:r>
          </a:p>
          <a:p>
            <a:pPr marL="285750" indent="-285750">
              <a:buFont typeface="Arial" panose="020B0604020202020204" pitchFamily="34" charset="0"/>
              <a:buChar char="•"/>
            </a:pPr>
            <a:r>
              <a:rPr lang="en-US" sz="1600" dirty="0" smtClean="0">
                <a:solidFill>
                  <a:srgbClr val="1F497D"/>
                </a:solidFill>
              </a:rPr>
              <a:t>In computing technologies, claims are often directed to a process or use structural elements “configured to” do things to accomplish a goal, such as maximizing network bandwidth, improving graphics performance, or optimizing battery use.</a:t>
            </a:r>
            <a:endParaRPr lang="en-US" sz="1600" dirty="0"/>
          </a:p>
        </p:txBody>
      </p:sp>
      <p:pic>
        <p:nvPicPr>
          <p:cNvPr id="17410" name="Picture 2" descr="C:\Users\jonsc\AppData\Local\Microsoft\Windows\INetCache\IE\LKFYW08I\Z97-OC-Formula[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9000" y="5105400"/>
            <a:ext cx="2438400" cy="16466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1786289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Protecting Electronic Technologies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28</a:t>
            </a:fld>
            <a:endParaRPr lang="en-US" dirty="0"/>
          </a:p>
        </p:txBody>
      </p:sp>
      <p:sp>
        <p:nvSpPr>
          <p:cNvPr id="3" name="Rectangle 2"/>
          <p:cNvSpPr/>
          <p:nvPr/>
        </p:nvSpPr>
        <p:spPr>
          <a:xfrm>
            <a:off x="762000" y="1905000"/>
            <a:ext cx="7848600" cy="3785652"/>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1F497D"/>
                </a:solidFill>
              </a:rPr>
              <a:t>Software </a:t>
            </a:r>
            <a:r>
              <a:rPr lang="en-US" sz="1600" i="1" dirty="0" smtClean="0">
                <a:solidFill>
                  <a:srgbClr val="1F497D"/>
                </a:solidFill>
              </a:rPr>
              <a:t>per se</a:t>
            </a:r>
            <a:r>
              <a:rPr lang="en-US" sz="1600" dirty="0" smtClean="0">
                <a:solidFill>
                  <a:srgbClr val="1F497D"/>
                </a:solidFill>
              </a:rPr>
              <a:t>, such as an algorithm or computer code is not patentable (although code is potentially protected by copyright).</a:t>
            </a:r>
          </a:p>
          <a:p>
            <a:pPr marL="285750" indent="-285750">
              <a:buFont typeface="Arial" panose="020B0604020202020204" pitchFamily="34" charset="0"/>
              <a:buChar char="•"/>
            </a:pPr>
            <a:r>
              <a:rPr lang="en-US" sz="1600" dirty="0" smtClean="0">
                <a:solidFill>
                  <a:srgbClr val="1F497D"/>
                </a:solidFill>
              </a:rPr>
              <a:t>However, “software”, when implemented as technology, such as by using specialized processors or components, can be patentable.</a:t>
            </a:r>
          </a:p>
          <a:p>
            <a:pPr marL="285750" indent="-285750">
              <a:buFont typeface="Arial" panose="020B0604020202020204" pitchFamily="34" charset="0"/>
              <a:buChar char="•"/>
            </a:pPr>
            <a:r>
              <a:rPr lang="en-US" sz="1600" dirty="0" smtClean="0">
                <a:solidFill>
                  <a:srgbClr val="1F497D"/>
                </a:solidFill>
              </a:rPr>
              <a:t>For example, approaches to data encryption and data compression are potentially patentable, if claimed properly as a method involving specialized hardware, or an apparatus including specialized elements.</a:t>
            </a:r>
          </a:p>
          <a:p>
            <a:pPr marL="285750" indent="-285750">
              <a:buFont typeface="Arial" panose="020B0604020202020204" pitchFamily="34" charset="0"/>
              <a:buChar char="•"/>
            </a:pPr>
            <a:r>
              <a:rPr lang="en-US" sz="1600" dirty="0" smtClean="0">
                <a:solidFill>
                  <a:srgbClr val="1F497D"/>
                </a:solidFill>
              </a:rPr>
              <a:t>Sometimes, software is claimed as a data storage medium that includes a record of steps that a processor would perform to perform a given computing task.  Such claims need to be directed to a “non-transitory” medium.</a:t>
            </a:r>
          </a:p>
          <a:p>
            <a:pPr marL="285750" indent="-285750">
              <a:buFont typeface="Arial" panose="020B0604020202020204" pitchFamily="34" charset="0"/>
              <a:buChar char="•"/>
            </a:pPr>
            <a:r>
              <a:rPr lang="en-US" sz="1600" dirty="0" smtClean="0">
                <a:solidFill>
                  <a:srgbClr val="1F497D"/>
                </a:solidFill>
              </a:rPr>
              <a:t>It is also important to claim software so that there is a single actor.  Because many network patents involve interaction between a client and a server, it may be necessary to claim the application from the client’s perspective and the server’s perspective separately so that a </a:t>
            </a:r>
            <a:r>
              <a:rPr lang="en-US" sz="1600" u="sng" dirty="0" smtClean="0">
                <a:solidFill>
                  <a:srgbClr val="1F497D"/>
                </a:solidFill>
              </a:rPr>
              <a:t>single party</a:t>
            </a:r>
            <a:r>
              <a:rPr lang="en-US" sz="1600" dirty="0" smtClean="0">
                <a:solidFill>
                  <a:srgbClr val="1F497D"/>
                </a:solidFill>
              </a:rPr>
              <a:t> includes all of the steps/features of practicing the claim.</a:t>
            </a:r>
          </a:p>
        </p:txBody>
      </p:sp>
      <p:pic>
        <p:nvPicPr>
          <p:cNvPr id="18434" name="Picture 2" descr="C:\Users\jonsc\AppData\Local\Microsoft\Windows\INetCache\IE\LKFYW08I\softwar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5321427"/>
            <a:ext cx="1447800" cy="13464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1025598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Protecting Electronic Technologies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29</a:t>
            </a:fld>
            <a:endParaRPr lang="en-US" dirty="0"/>
          </a:p>
        </p:txBody>
      </p:sp>
      <p:sp>
        <p:nvSpPr>
          <p:cNvPr id="3" name="Rectangle 2"/>
          <p:cNvSpPr/>
          <p:nvPr/>
        </p:nvSpPr>
        <p:spPr>
          <a:xfrm>
            <a:off x="762000" y="1905000"/>
            <a:ext cx="7848600" cy="646331"/>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F497D"/>
                </a:solidFill>
              </a:rPr>
              <a:t>Narrower Technologies (Circuits, Clearly Hardware, Samsung)</a:t>
            </a:r>
          </a:p>
          <a:p>
            <a:pPr marL="285750" indent="-285750">
              <a:buFont typeface="Arial" panose="020B0604020202020204" pitchFamily="34" charset="0"/>
              <a:buChar char="•"/>
            </a:pPr>
            <a:r>
              <a:rPr lang="en-US" u="sng" dirty="0" smtClean="0">
                <a:solidFill>
                  <a:srgbClr val="1F497D"/>
                </a:solidFill>
              </a:rPr>
              <a:t>Example:</a:t>
            </a:r>
            <a:r>
              <a:rPr lang="en-US" dirty="0">
                <a:solidFill>
                  <a:srgbClr val="1F497D"/>
                </a:solidFill>
              </a:rPr>
              <a:t> </a:t>
            </a:r>
            <a:r>
              <a:rPr lang="en-US" dirty="0" smtClean="0">
                <a:solidFill>
                  <a:srgbClr val="1F497D"/>
                </a:solidFill>
              </a:rPr>
              <a:t>9,300,285 (GATE DRIVER CIRCUIT)</a:t>
            </a:r>
            <a:endParaRPr lang="en-US" u="sng" dirty="0"/>
          </a:p>
        </p:txBody>
      </p:sp>
      <p:pic>
        <p:nvPicPr>
          <p:cNvPr id="1030" name="Picture 6"/>
          <p:cNvPicPr>
            <a:picLocks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905000" y="3048000"/>
            <a:ext cx="42672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 xmlns:p14="http://schemas.microsoft.com/office/powerpoint/2010/main" val="2392345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Do You Have an Innovative Invention? </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3</a:t>
            </a:fld>
            <a:endParaRPr lang="en-US" dirty="0"/>
          </a:p>
        </p:txBody>
      </p:sp>
      <p:sp>
        <p:nvSpPr>
          <p:cNvPr id="7" name="Content Placeholder 2"/>
          <p:cNvSpPr txBox="1">
            <a:spLocks/>
          </p:cNvSpPr>
          <p:nvPr/>
        </p:nvSpPr>
        <p:spPr>
          <a:xfrm>
            <a:off x="612648" y="1600200"/>
            <a:ext cx="8153400" cy="44196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buFont typeface="Arial" pitchFamily="34" charset="0"/>
              <a:buNone/>
            </a:pPr>
            <a:endParaRPr lang="en-US" sz="3400" b="1" dirty="0" smtClean="0"/>
          </a:p>
          <a:p>
            <a:pPr>
              <a:lnSpc>
                <a:spcPct val="90000"/>
              </a:lnSpc>
              <a:spcBef>
                <a:spcPts val="0"/>
              </a:spcBef>
            </a:pPr>
            <a:r>
              <a:rPr lang="en-US" sz="3400" b="1" dirty="0" smtClean="0"/>
              <a:t>Innovation </a:t>
            </a:r>
            <a:r>
              <a:rPr lang="en-US" sz="3400" dirty="0" smtClean="0"/>
              <a:t>has taken on a key role in business competitiveness and in economic growth as a whole.</a:t>
            </a:r>
          </a:p>
          <a:p>
            <a:pPr marL="0" indent="0">
              <a:lnSpc>
                <a:spcPct val="90000"/>
              </a:lnSpc>
              <a:spcBef>
                <a:spcPts val="0"/>
              </a:spcBef>
              <a:buNone/>
            </a:pPr>
            <a:endParaRPr lang="en-US" sz="3400" dirty="0" smtClean="0"/>
          </a:p>
          <a:p>
            <a:pPr>
              <a:lnSpc>
                <a:spcPct val="90000"/>
              </a:lnSpc>
              <a:spcBef>
                <a:spcPts val="0"/>
              </a:spcBef>
            </a:pPr>
            <a:r>
              <a:rPr lang="en-US" sz="3400" b="1" dirty="0" smtClean="0"/>
              <a:t>Innovation </a:t>
            </a:r>
            <a:r>
              <a:rPr lang="en-US" sz="3400" dirty="0" smtClean="0"/>
              <a:t>takes on many forms, ranging from highly specialized technology to branding to creative content.</a:t>
            </a:r>
          </a:p>
          <a:p>
            <a:pPr>
              <a:lnSpc>
                <a:spcPct val="90000"/>
              </a:lnSpc>
              <a:spcBef>
                <a:spcPts val="0"/>
              </a:spcBef>
            </a:pPr>
            <a:endParaRPr lang="en-US" sz="3400" b="1" dirty="0"/>
          </a:p>
          <a:p>
            <a:pPr>
              <a:lnSpc>
                <a:spcPct val="90000"/>
              </a:lnSpc>
              <a:spcBef>
                <a:spcPts val="0"/>
              </a:spcBef>
            </a:pPr>
            <a:r>
              <a:rPr lang="en-US" sz="3400" b="1" dirty="0" smtClean="0"/>
              <a:t>Innovation</a:t>
            </a:r>
            <a:r>
              <a:rPr lang="en-US" sz="3400" dirty="0" smtClean="0"/>
              <a:t> requires an investment by its creator, usually including time, money, and effort.  However, many innovations, once developed, are relatively easy for competitors to replicate without the initial investment required to create the innovation.</a:t>
            </a:r>
          </a:p>
          <a:p>
            <a:pPr>
              <a:lnSpc>
                <a:spcPct val="90000"/>
              </a:lnSpc>
              <a:spcBef>
                <a:spcPts val="0"/>
              </a:spcBef>
            </a:pPr>
            <a:endParaRPr lang="en-US" sz="3400" b="1" dirty="0"/>
          </a:p>
          <a:p>
            <a:pPr>
              <a:lnSpc>
                <a:spcPct val="90000"/>
              </a:lnSpc>
              <a:spcBef>
                <a:spcPts val="0"/>
              </a:spcBef>
            </a:pPr>
            <a:r>
              <a:rPr lang="en-US" sz="3400" b="1" dirty="0" smtClean="0"/>
              <a:t>Therefore</a:t>
            </a:r>
            <a:r>
              <a:rPr lang="en-US" sz="3400" dirty="0" smtClean="0"/>
              <a:t>, in order to encourage innovation, it is suitable for governments to intervene to protect the interests of the innovators.</a:t>
            </a:r>
            <a:endParaRPr lang="en-US" sz="3400" b="1" dirty="0"/>
          </a:p>
          <a:p>
            <a:pPr>
              <a:lnSpc>
                <a:spcPct val="90000"/>
              </a:lnSpc>
              <a:spcBef>
                <a:spcPts val="0"/>
              </a:spcBef>
            </a:pPr>
            <a:endParaRPr lang="en-US" sz="3400" b="1" dirty="0" smtClean="0"/>
          </a:p>
          <a:p>
            <a:pPr>
              <a:lnSpc>
                <a:spcPct val="90000"/>
              </a:lnSpc>
              <a:spcBef>
                <a:spcPts val="0"/>
              </a:spcBef>
            </a:pPr>
            <a:r>
              <a:rPr lang="en-US" sz="3400" b="1" dirty="0" smtClean="0"/>
              <a:t>Innovative Idea </a:t>
            </a:r>
            <a:r>
              <a:rPr lang="en-US" sz="3400" b="1" dirty="0" smtClean="0">
                <a:sym typeface="Wingdings" panose="05000000000000000000" pitchFamily="2" charset="2"/>
              </a:rPr>
              <a:t> Commercialization…IP Helps Innovators Recoup Costs for:</a:t>
            </a:r>
            <a:endParaRPr lang="en-US" sz="3400" dirty="0" smtClean="0"/>
          </a:p>
          <a:p>
            <a:pPr lvl="2">
              <a:lnSpc>
                <a:spcPct val="90000"/>
              </a:lnSpc>
              <a:spcBef>
                <a:spcPts val="0"/>
              </a:spcBef>
            </a:pPr>
            <a:r>
              <a:rPr lang="en-US" sz="3000" dirty="0" smtClean="0"/>
              <a:t>Research &amp; Development (Basic and Applied)</a:t>
            </a:r>
          </a:p>
          <a:p>
            <a:pPr lvl="2">
              <a:lnSpc>
                <a:spcPct val="90000"/>
              </a:lnSpc>
              <a:spcBef>
                <a:spcPts val="0"/>
              </a:spcBef>
            </a:pPr>
            <a:r>
              <a:rPr lang="en-US" sz="3000" dirty="0" smtClean="0"/>
              <a:t>Market Research</a:t>
            </a:r>
          </a:p>
          <a:p>
            <a:pPr lvl="2">
              <a:lnSpc>
                <a:spcPct val="90000"/>
              </a:lnSpc>
              <a:spcBef>
                <a:spcPts val="0"/>
              </a:spcBef>
            </a:pPr>
            <a:r>
              <a:rPr lang="en-US" sz="3000" dirty="0" smtClean="0"/>
              <a:t>Investment</a:t>
            </a:r>
          </a:p>
          <a:p>
            <a:pPr lvl="2">
              <a:lnSpc>
                <a:spcPct val="90000"/>
              </a:lnSpc>
              <a:spcBef>
                <a:spcPts val="0"/>
              </a:spcBef>
            </a:pPr>
            <a:r>
              <a:rPr lang="en-US" sz="3000" dirty="0" smtClean="0"/>
              <a:t>Manufacturing/Implementing</a:t>
            </a:r>
          </a:p>
          <a:p>
            <a:pPr lvl="2">
              <a:lnSpc>
                <a:spcPct val="90000"/>
              </a:lnSpc>
              <a:spcBef>
                <a:spcPts val="0"/>
              </a:spcBef>
            </a:pPr>
            <a:r>
              <a:rPr lang="en-US" sz="3000" dirty="0" smtClean="0"/>
              <a:t>Marketing and Capitalizing</a:t>
            </a:r>
          </a:p>
        </p:txBody>
      </p:sp>
      <p:pic>
        <p:nvPicPr>
          <p:cNvPr id="2050" name="Picture 2" descr="C:\Users\jonsc\AppData\Local\Microsoft\Windows\INetCache\IE\QU4F0OSM\idea-azione-motivazione[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4572000"/>
            <a:ext cx="1600200" cy="1955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792484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Protecting Electronic Technologies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30</a:t>
            </a:fld>
            <a:endParaRPr lang="en-US" dirty="0"/>
          </a:p>
        </p:txBody>
      </p:sp>
      <p:sp>
        <p:nvSpPr>
          <p:cNvPr id="3" name="Rectangle 2"/>
          <p:cNvSpPr/>
          <p:nvPr/>
        </p:nvSpPr>
        <p:spPr>
          <a:xfrm>
            <a:off x="762000" y="1905000"/>
            <a:ext cx="7848600" cy="923330"/>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F497D"/>
                </a:solidFill>
              </a:rPr>
              <a:t>Broader Technologies, Clearly Hardware (Samsung)</a:t>
            </a:r>
          </a:p>
          <a:p>
            <a:pPr marL="285750" indent="-285750">
              <a:buFont typeface="Arial" panose="020B0604020202020204" pitchFamily="34" charset="0"/>
              <a:buChar char="•"/>
            </a:pPr>
            <a:r>
              <a:rPr lang="en-US" u="sng" dirty="0" smtClean="0">
                <a:solidFill>
                  <a:srgbClr val="1F497D"/>
                </a:solidFill>
              </a:rPr>
              <a:t>Example:</a:t>
            </a:r>
            <a:r>
              <a:rPr lang="en-US" dirty="0">
                <a:solidFill>
                  <a:srgbClr val="1F497D"/>
                </a:solidFill>
              </a:rPr>
              <a:t> </a:t>
            </a:r>
            <a:r>
              <a:rPr lang="en-US" dirty="0" smtClean="0">
                <a:solidFill>
                  <a:srgbClr val="1F497D"/>
                </a:solidFill>
              </a:rPr>
              <a:t>9,301,122 (APPARATUS AND METHOD FOR ESTABLISHING A PERSONAL NETWORK AND FOR PROVIDING A CPNS SERVICE)</a:t>
            </a:r>
            <a:endParaRPr lang="en-US" u="sng" dirty="0"/>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2743200"/>
            <a:ext cx="6434138" cy="38438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 xmlns:p14="http://schemas.microsoft.com/office/powerpoint/2010/main" val="3610083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Protecting Electronic Technologies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31</a:t>
            </a:fld>
            <a:endParaRPr lang="en-US" dirty="0"/>
          </a:p>
        </p:txBody>
      </p:sp>
      <p:sp>
        <p:nvSpPr>
          <p:cNvPr id="3" name="Rectangle 2"/>
          <p:cNvSpPr/>
          <p:nvPr/>
        </p:nvSpPr>
        <p:spPr>
          <a:xfrm>
            <a:off x="762000" y="1905000"/>
            <a:ext cx="7848600" cy="923330"/>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F497D"/>
                </a:solidFill>
              </a:rPr>
              <a:t>Software Technologies, Internet Based (DDR Holdings)</a:t>
            </a:r>
          </a:p>
          <a:p>
            <a:pPr marL="285750" indent="-285750">
              <a:buFont typeface="Arial" panose="020B0604020202020204" pitchFamily="34" charset="0"/>
              <a:buChar char="•"/>
            </a:pPr>
            <a:r>
              <a:rPr lang="en-US" u="sng" dirty="0" smtClean="0">
                <a:solidFill>
                  <a:srgbClr val="1F497D"/>
                </a:solidFill>
              </a:rPr>
              <a:t>Example:</a:t>
            </a:r>
            <a:r>
              <a:rPr lang="en-US" dirty="0">
                <a:solidFill>
                  <a:srgbClr val="1F497D"/>
                </a:solidFill>
              </a:rPr>
              <a:t> </a:t>
            </a:r>
            <a:r>
              <a:rPr lang="en-US" dirty="0" smtClean="0">
                <a:solidFill>
                  <a:srgbClr val="1F497D"/>
                </a:solidFill>
              </a:rPr>
              <a:t>6,993,572 (SYSTEM AND METHOD FOR FACILITATING INTERNET COMMERCE WITH OUTSOURCED WEBSITES)</a:t>
            </a:r>
            <a:endParaRPr lang="en-US" u="sng"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2971800"/>
            <a:ext cx="5574030" cy="3035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 xmlns:p14="http://schemas.microsoft.com/office/powerpoint/2010/main" val="2988046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Protecting Chemical Technologies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32</a:t>
            </a:fld>
            <a:endParaRPr lang="en-US" dirty="0">
              <a:solidFill>
                <a:srgbClr val="FF0000"/>
              </a:solidFill>
            </a:endParaRPr>
          </a:p>
        </p:txBody>
      </p:sp>
      <p:sp>
        <p:nvSpPr>
          <p:cNvPr id="7" name="Content Placeholder 2"/>
          <p:cNvSpPr txBox="1">
            <a:spLocks/>
          </p:cNvSpPr>
          <p:nvPr/>
        </p:nvSpPr>
        <p:spPr>
          <a:xfrm>
            <a:off x="685800" y="1513523"/>
            <a:ext cx="6096000" cy="520795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Chemical Technologies encompass a variety of subject matters, including new materials, nanotechnology, semiconductor, computer chip, polymer, plastic films, battery, food additives, preservatives, petroleum products, composite, ceramic, chemical reactors, electronic components, and so on.</a:t>
            </a:r>
          </a:p>
          <a:p>
            <a:pPr marL="0" indent="0">
              <a:lnSpc>
                <a:spcPct val="120000"/>
              </a:lnSpc>
              <a:buNone/>
            </a:pPr>
            <a:endParaRPr lang="en-US" sz="2000" dirty="0" smtClean="0">
              <a:latin typeface="+mj-lt"/>
            </a:endParaRPr>
          </a:p>
          <a:p>
            <a:pPr marL="0" indent="0">
              <a:lnSpc>
                <a:spcPct val="120000"/>
              </a:lnSpc>
              <a:buNone/>
            </a:pPr>
            <a:r>
              <a:rPr lang="en-US" sz="2000" dirty="0"/>
              <a:t>Common Category: Composition of </a:t>
            </a:r>
            <a:r>
              <a:rPr lang="en-US" sz="2000" dirty="0" smtClean="0"/>
              <a:t>Matter </a:t>
            </a:r>
            <a:r>
              <a:rPr lang="en-US" sz="2000" dirty="0"/>
              <a:t>/ </a:t>
            </a:r>
            <a:r>
              <a:rPr lang="en-US" sz="2000" dirty="0" smtClean="0"/>
              <a:t>Manufacturing Process </a:t>
            </a:r>
            <a:endParaRPr lang="en-US" sz="2000" dirty="0" smtClean="0">
              <a:latin typeface="+mj-lt"/>
            </a:endParaRPr>
          </a:p>
          <a:p>
            <a:pPr marL="0" indent="0">
              <a:lnSpc>
                <a:spcPct val="120000"/>
              </a:lnSpc>
              <a:buNone/>
            </a:pPr>
            <a:endParaRPr lang="en-US" sz="2000" dirty="0">
              <a:latin typeface="+mj-lt"/>
            </a:endParaRPr>
          </a:p>
          <a:p>
            <a:pPr marL="0" indent="0">
              <a:lnSpc>
                <a:spcPct val="120000"/>
              </a:lnSpc>
              <a:buNone/>
            </a:pPr>
            <a:r>
              <a:rPr lang="en-US" sz="2000" dirty="0"/>
              <a:t>Challenges for Obtaining Patent</a:t>
            </a:r>
            <a:r>
              <a:rPr lang="en-US" sz="2000" dirty="0" smtClean="0"/>
              <a:t>:</a:t>
            </a:r>
            <a:endParaRPr lang="en-US" sz="2000" dirty="0"/>
          </a:p>
          <a:p>
            <a:pPr>
              <a:lnSpc>
                <a:spcPct val="120000"/>
              </a:lnSpc>
              <a:buFont typeface="Arial"/>
              <a:buChar char="•"/>
            </a:pPr>
            <a:r>
              <a:rPr lang="en-US" sz="2000" dirty="0" smtClean="0"/>
              <a:t>Patent eligible subject matter:  “composition of matter” or “process”</a:t>
            </a:r>
          </a:p>
          <a:p>
            <a:pPr>
              <a:lnSpc>
                <a:spcPct val="120000"/>
              </a:lnSpc>
              <a:buFont typeface="Arial"/>
              <a:buChar char="•"/>
            </a:pPr>
            <a:r>
              <a:rPr lang="en-US" sz="2000" b="1" dirty="0" smtClean="0"/>
              <a:t>Strict enablement requirement </a:t>
            </a:r>
            <a:r>
              <a:rPr lang="en-US" sz="2000" dirty="0" smtClean="0"/>
              <a:t>applies to chemical arts.  Patentees must demonstrate how to make the invention by providing working examples.</a:t>
            </a:r>
          </a:p>
          <a:p>
            <a:pPr>
              <a:lnSpc>
                <a:spcPct val="120000"/>
              </a:lnSpc>
              <a:buFont typeface="Arial"/>
              <a:buChar char="•"/>
            </a:pPr>
            <a:r>
              <a:rPr lang="en-US" sz="2000" dirty="0" smtClean="0"/>
              <a:t>Novelty of invention may lay in sub-microscopic structures invisible to human eyes.  Fingerprint claims are directed to characterizing inventions based on physical parameters rather than macroscopic structures.</a:t>
            </a:r>
          </a:p>
          <a:p>
            <a:pPr>
              <a:lnSpc>
                <a:spcPct val="120000"/>
              </a:lnSpc>
              <a:buFont typeface="Arial"/>
              <a:buChar char="•"/>
            </a:pPr>
            <a:r>
              <a:rPr lang="en-US" sz="2000" dirty="0" smtClean="0"/>
              <a:t>Novelty of invention may lay with methods, high yields, purity of obtained substance, etc.  TRIPS agreement has improved the protection of patent over process patents. </a:t>
            </a:r>
          </a:p>
          <a:p>
            <a:pPr>
              <a:lnSpc>
                <a:spcPct val="120000"/>
              </a:lnSpc>
              <a:buFont typeface="Arial"/>
              <a:buChar char="•"/>
            </a:pPr>
            <a:r>
              <a:rPr lang="en-US" sz="2000" dirty="0" smtClean="0"/>
              <a:t>New use of old compounds may sometimes have to be protected. The circumstances of use should be carefully crafted to avoid inherency.</a:t>
            </a:r>
            <a:endParaRPr lang="en-US" sz="2000" dirty="0"/>
          </a:p>
          <a:p>
            <a:pPr>
              <a:lnSpc>
                <a:spcPct val="120000"/>
              </a:lnSpc>
            </a:pPr>
            <a:endParaRPr lang="en-US" sz="2000" dirty="0" smtClean="0">
              <a:latin typeface="+mj-lt"/>
            </a:endParaRPr>
          </a:p>
          <a:p>
            <a:pPr>
              <a:lnSpc>
                <a:spcPct val="120000"/>
              </a:lnSpc>
            </a:pPr>
            <a:endParaRPr lang="en-US" sz="2000" dirty="0" smtClean="0">
              <a:latin typeface="+mj-lt"/>
            </a:endParaRPr>
          </a:p>
        </p:txBody>
      </p:sp>
      <p:pic>
        <p:nvPicPr>
          <p:cNvPr id="9" name="Picture 8"/>
          <p:cNvPicPr>
            <a:picLocks noChangeAspect="1"/>
          </p:cNvPicPr>
          <p:nvPr/>
        </p:nvPicPr>
        <p:blipFill>
          <a:blip r:embed="rId3" cstate="print"/>
          <a:stretch>
            <a:fillRect/>
          </a:stretch>
        </p:blipFill>
        <p:spPr>
          <a:xfrm>
            <a:off x="6858000" y="1600200"/>
            <a:ext cx="2065040" cy="1905000"/>
          </a:xfrm>
          <a:prstGeom prst="rect">
            <a:avLst/>
          </a:prstGeom>
        </p:spPr>
      </p:pic>
      <p:pic>
        <p:nvPicPr>
          <p:cNvPr id="10" name="Picture 9"/>
          <p:cNvPicPr>
            <a:picLocks noChangeAspect="1"/>
          </p:cNvPicPr>
          <p:nvPr/>
        </p:nvPicPr>
        <p:blipFill>
          <a:blip r:embed="rId4" cstate="print"/>
          <a:stretch>
            <a:fillRect/>
          </a:stretch>
        </p:blipFill>
        <p:spPr>
          <a:xfrm>
            <a:off x="7086600" y="4953000"/>
            <a:ext cx="1714500" cy="1397456"/>
          </a:xfrm>
          <a:prstGeom prst="rect">
            <a:avLst/>
          </a:prstGeom>
        </p:spPr>
      </p:pic>
      <p:pic>
        <p:nvPicPr>
          <p:cNvPr id="12" name="Picture 11"/>
          <p:cNvPicPr>
            <a:picLocks noChangeAspect="1"/>
          </p:cNvPicPr>
          <p:nvPr/>
        </p:nvPicPr>
        <p:blipFill>
          <a:blip r:embed="rId5" cstate="print"/>
          <a:stretch>
            <a:fillRect/>
          </a:stretch>
        </p:blipFill>
        <p:spPr>
          <a:xfrm>
            <a:off x="7086600" y="3657600"/>
            <a:ext cx="1600200" cy="1200150"/>
          </a:xfrm>
          <a:prstGeom prst="rect">
            <a:avLst/>
          </a:prstGeom>
        </p:spPr>
      </p:pic>
    </p:spTree>
    <p:extLst>
      <p:ext uri="{BB962C8B-B14F-4D97-AF65-F5344CB8AC3E}">
        <p14:creationId xmlns="" xmlns:p14="http://schemas.microsoft.com/office/powerpoint/2010/main" val="1208537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Protecting Life Science Inventions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33</a:t>
            </a:fld>
            <a:endParaRPr lang="en-US" dirty="0">
              <a:solidFill>
                <a:srgbClr val="FF0000"/>
              </a:solidFill>
            </a:endParaRPr>
          </a:p>
        </p:txBody>
      </p:sp>
      <p:sp>
        <p:nvSpPr>
          <p:cNvPr id="7" name="Content Placeholder 2"/>
          <p:cNvSpPr txBox="1">
            <a:spLocks/>
          </p:cNvSpPr>
          <p:nvPr/>
        </p:nvSpPr>
        <p:spPr>
          <a:xfrm>
            <a:off x="685800" y="1513523"/>
            <a:ext cx="6629400" cy="488727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Life Science inventions encompass a variety of subject matters, including pharmaceutical compounds known as small molecules (ex. active ingredients of antiretrovirals, Lipitor, Viagra), large molecules, biologics, protein-based medicinal products, genetic testing kits, method of treatment,  vaccines, </a:t>
            </a:r>
            <a:r>
              <a:rPr lang="en-US" sz="2000" dirty="0">
                <a:latin typeface="+mj-lt"/>
              </a:rPr>
              <a:t>m</a:t>
            </a:r>
            <a:r>
              <a:rPr lang="en-US" sz="2000" dirty="0" smtClean="0">
                <a:latin typeface="+mj-lt"/>
              </a:rPr>
              <a:t>edical devices, prosthetics, biocompatible coatings, hearing aids, stents, and so on.</a:t>
            </a:r>
          </a:p>
          <a:p>
            <a:pPr>
              <a:lnSpc>
                <a:spcPct val="120000"/>
              </a:lnSpc>
            </a:pPr>
            <a:endParaRPr lang="en-US" sz="2000" dirty="0">
              <a:latin typeface="+mj-lt"/>
            </a:endParaRPr>
          </a:p>
          <a:p>
            <a:pPr marL="0" indent="0">
              <a:lnSpc>
                <a:spcPct val="120000"/>
              </a:lnSpc>
              <a:buNone/>
            </a:pPr>
            <a:r>
              <a:rPr lang="en-US" sz="2000" dirty="0"/>
              <a:t>Market Considerations:</a:t>
            </a:r>
          </a:p>
          <a:p>
            <a:pPr>
              <a:lnSpc>
                <a:spcPct val="120000"/>
              </a:lnSpc>
              <a:buFont typeface="Arial"/>
              <a:buChar char="•"/>
            </a:pPr>
            <a:r>
              <a:rPr lang="en-US" sz="2000" dirty="0"/>
              <a:t>A medicine that can cure or prevent a serious illness can </a:t>
            </a:r>
            <a:r>
              <a:rPr lang="en-US" sz="2000" dirty="0" smtClean="0"/>
              <a:t>be extremely valuable for businesses and for society as a whole. </a:t>
            </a:r>
          </a:p>
          <a:p>
            <a:pPr>
              <a:lnSpc>
                <a:spcPct val="120000"/>
              </a:lnSpc>
              <a:buFont typeface="Arial"/>
              <a:buChar char="•"/>
            </a:pPr>
            <a:r>
              <a:rPr lang="en-US" sz="2000" dirty="0" smtClean="0"/>
              <a:t>Basic </a:t>
            </a:r>
            <a:r>
              <a:rPr lang="en-US" sz="2000" dirty="0"/>
              <a:t>research institutions as well as big pharmaceutical companies have successfully commercialized valuable </a:t>
            </a:r>
            <a:r>
              <a:rPr lang="en-US" sz="2000" dirty="0" smtClean="0"/>
              <a:t>life science technologies.</a:t>
            </a:r>
            <a:endParaRPr lang="en-US" sz="2000" dirty="0"/>
          </a:p>
          <a:p>
            <a:pPr>
              <a:lnSpc>
                <a:spcPct val="120000"/>
              </a:lnSpc>
              <a:buFont typeface="Arial"/>
              <a:buChar char="•"/>
            </a:pPr>
            <a:r>
              <a:rPr lang="en-US" sz="2000" dirty="0"/>
              <a:t>Commercializing a </a:t>
            </a:r>
            <a:r>
              <a:rPr lang="en-US" sz="2000" dirty="0" smtClean="0"/>
              <a:t>pharmaceutical compound, medical device or genetic diagnostic kits can be expensive due to FDA regulatory approval process.  </a:t>
            </a:r>
            <a:endParaRPr lang="en-US" sz="2000" dirty="0"/>
          </a:p>
          <a:p>
            <a:pPr>
              <a:lnSpc>
                <a:spcPct val="120000"/>
              </a:lnSpc>
            </a:pPr>
            <a:r>
              <a:rPr lang="en-US" sz="2000" dirty="0"/>
              <a:t>Patent is </a:t>
            </a:r>
            <a:r>
              <a:rPr lang="en-US" sz="2000" dirty="0" smtClean="0"/>
              <a:t>absolutely necessary </a:t>
            </a:r>
            <a:r>
              <a:rPr lang="en-US" sz="2000" dirty="0"/>
              <a:t>to obtain funding for R&amp;D </a:t>
            </a:r>
            <a:r>
              <a:rPr lang="en-US" sz="2000" dirty="0" smtClean="0"/>
              <a:t>and for </a:t>
            </a:r>
            <a:r>
              <a:rPr lang="en-US" sz="2000" dirty="0"/>
              <a:t>commercialization. </a:t>
            </a:r>
          </a:p>
          <a:p>
            <a:pPr>
              <a:lnSpc>
                <a:spcPct val="120000"/>
              </a:lnSpc>
            </a:pPr>
            <a:endParaRPr lang="en-US" sz="2000" dirty="0" smtClean="0">
              <a:latin typeface="+mj-lt"/>
            </a:endParaRPr>
          </a:p>
          <a:p>
            <a:pPr>
              <a:lnSpc>
                <a:spcPct val="120000"/>
              </a:lnSpc>
            </a:pPr>
            <a:endParaRPr lang="en-US" sz="2000" dirty="0" smtClean="0">
              <a:latin typeface="+mj-lt"/>
            </a:endParaRPr>
          </a:p>
        </p:txBody>
      </p:sp>
      <p:pic>
        <p:nvPicPr>
          <p:cNvPr id="5" name="Picture 2" descr="Gardasil vaccine and box new.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67600" y="4502375"/>
            <a:ext cx="1517425" cy="15174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7338155" y="6057082"/>
            <a:ext cx="1805845" cy="95439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Gardasil vaccine was developed by scientists of Georgetown, Rochester and Queensland</a:t>
            </a:r>
          </a:p>
        </p:txBody>
      </p:sp>
      <p:pic>
        <p:nvPicPr>
          <p:cNvPr id="3" name="Picture 2" descr="Atorvastatin40mg.jpg"/>
          <p:cNvPicPr>
            <a:picLocks noChangeAspect="1"/>
          </p:cNvPicPr>
          <p:nvPr/>
        </p:nvPicPr>
        <p:blipFill>
          <a:blip r:embed="rId4" cstate="print">
            <a:extLst>
              <a:ext uri="{BEBA8EAE-BF5A-486C-A8C5-ECC9F3942E4B}">
                <a14:imgProps xmlns="" xmlns:a14="http://schemas.microsoft.com/office/drawing/2010/main">
                  <a14:imgLayer r:embed="rId5">
                    <a14:imgEffect>
                      <a14:saturation sat="33000"/>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7696200" y="3581400"/>
            <a:ext cx="1016000" cy="762000"/>
          </a:xfrm>
          <a:prstGeom prst="rect">
            <a:avLst/>
          </a:prstGeom>
        </p:spPr>
      </p:pic>
      <p:pic>
        <p:nvPicPr>
          <p:cNvPr id="8" name="Picture 7"/>
          <p:cNvPicPr>
            <a:picLocks noChangeAspect="1"/>
          </p:cNvPicPr>
          <p:nvPr/>
        </p:nvPicPr>
        <p:blipFill>
          <a:blip r:embed="rId6" cstate="print"/>
          <a:stretch>
            <a:fillRect/>
          </a:stretch>
        </p:blipFill>
        <p:spPr>
          <a:xfrm>
            <a:off x="7607301" y="1676400"/>
            <a:ext cx="1155699" cy="1724377"/>
          </a:xfrm>
          <a:prstGeom prst="rect">
            <a:avLst/>
          </a:prstGeom>
        </p:spPr>
      </p:pic>
    </p:spTree>
    <p:extLst>
      <p:ext uri="{BB962C8B-B14F-4D97-AF65-F5344CB8AC3E}">
        <p14:creationId xmlns="" xmlns:p14="http://schemas.microsoft.com/office/powerpoint/2010/main" val="4120915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a:latin typeface="Times New Roman" pitchFamily="18" charset="0"/>
                <a:cs typeface="Times New Roman" pitchFamily="18" charset="0"/>
              </a:rPr>
              <a:t>Protecting Life Science </a:t>
            </a:r>
            <a:r>
              <a:rPr lang="en-US" sz="2800" i="1" dirty="0" smtClean="0">
                <a:latin typeface="Times New Roman" pitchFamily="18" charset="0"/>
                <a:cs typeface="Times New Roman" pitchFamily="18" charset="0"/>
              </a:rPr>
              <a:t>Inventions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34</a:t>
            </a:fld>
            <a:endParaRPr lang="en-US" dirty="0">
              <a:solidFill>
                <a:srgbClr val="FF0000"/>
              </a:solidFill>
            </a:endParaRPr>
          </a:p>
        </p:txBody>
      </p:sp>
      <p:sp>
        <p:nvSpPr>
          <p:cNvPr id="7" name="Content Placeholder 2"/>
          <p:cNvSpPr txBox="1">
            <a:spLocks/>
          </p:cNvSpPr>
          <p:nvPr/>
        </p:nvSpPr>
        <p:spPr>
          <a:xfrm>
            <a:off x="609600" y="1584325"/>
            <a:ext cx="6781800" cy="512127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Challenges for Obtaining Patent: Naturally Occurring Product?</a:t>
            </a:r>
          </a:p>
          <a:p>
            <a:pPr>
              <a:lnSpc>
                <a:spcPct val="120000"/>
              </a:lnSpc>
            </a:pPr>
            <a:r>
              <a:rPr lang="en-US" sz="2000" dirty="0" smtClean="0">
                <a:latin typeface="+mj-lt"/>
              </a:rPr>
              <a:t>AMP v Myriad Genetics (US 2013) &amp; Ariosa v Sequenom (Fed 2015) ruled that naturally occurring products such as isolated DNA sequences are not patent eligible.  Artificial sequences that do not exist in nature, such as a cDNA, are still patent eligible in the US.</a:t>
            </a:r>
          </a:p>
          <a:p>
            <a:pPr>
              <a:lnSpc>
                <a:spcPct val="120000"/>
              </a:lnSpc>
            </a:pPr>
            <a:endParaRPr lang="en-US" sz="2000" dirty="0">
              <a:latin typeface="+mj-lt"/>
            </a:endParaRPr>
          </a:p>
          <a:p>
            <a:pPr>
              <a:lnSpc>
                <a:spcPct val="120000"/>
              </a:lnSpc>
            </a:pPr>
            <a:r>
              <a:rPr lang="en-US" sz="2000" dirty="0" smtClean="0">
                <a:latin typeface="+mj-lt"/>
              </a:rPr>
              <a:t>After a number of claims have been held invalid, Myriad Genetic breast cancer testing kits are still being marketed in the U.S.  New competitors are litigating the case with Myriad (Ambry v Myriad).  Some of Myriad’s patents were also invalidated in Europe (via opposition proceeding) and Australia (Sup Australia 2015).  </a:t>
            </a:r>
          </a:p>
          <a:p>
            <a:pPr>
              <a:lnSpc>
                <a:spcPct val="120000"/>
              </a:lnSpc>
            </a:pPr>
            <a:endParaRPr lang="en-US" sz="2000" dirty="0">
              <a:latin typeface="+mj-lt"/>
            </a:endParaRPr>
          </a:p>
          <a:p>
            <a:pPr>
              <a:lnSpc>
                <a:spcPct val="120000"/>
              </a:lnSpc>
            </a:pPr>
            <a:r>
              <a:rPr lang="en-US" sz="2000" dirty="0" smtClean="0">
                <a:latin typeface="+mj-lt"/>
              </a:rPr>
              <a:t>Sequenom provides a non-invasive prenatal test (MeterniT21) for detecting fetal chromosomal abnormalities.  The decision of the court to find Sequenom patent invalid raises much concern that patent protections may not be sufficient to support full growth of the personal medicine industry.  Creative patent attorneys are needed more than ever to capture unique aspects of gene related inventions. </a:t>
            </a:r>
          </a:p>
        </p:txBody>
      </p:sp>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35082" y="1678622"/>
            <a:ext cx="1617828" cy="1140777"/>
          </a:xfrm>
          <a:prstGeom prst="rect">
            <a:avLst/>
          </a:prstGeom>
        </p:spPr>
      </p:pic>
      <p:pic>
        <p:nvPicPr>
          <p:cNvPr id="3" name="Picture 2"/>
          <p:cNvPicPr>
            <a:picLocks noChangeAspect="1"/>
          </p:cNvPicPr>
          <p:nvPr/>
        </p:nvPicPr>
        <p:blipFill>
          <a:blip r:embed="rId4" cstate="print"/>
          <a:stretch>
            <a:fillRect/>
          </a:stretch>
        </p:blipFill>
        <p:spPr>
          <a:xfrm>
            <a:off x="7239000" y="3048000"/>
            <a:ext cx="1600200" cy="435992"/>
          </a:xfrm>
          <a:prstGeom prst="rect">
            <a:avLst/>
          </a:prstGeom>
        </p:spPr>
      </p:pic>
      <p:pic>
        <p:nvPicPr>
          <p:cNvPr id="5" name="Picture 4"/>
          <p:cNvPicPr>
            <a:picLocks noChangeAspect="1"/>
          </p:cNvPicPr>
          <p:nvPr/>
        </p:nvPicPr>
        <p:blipFill>
          <a:blip r:embed="rId5" cstate="print"/>
          <a:stretch>
            <a:fillRect/>
          </a:stretch>
        </p:blipFill>
        <p:spPr>
          <a:xfrm>
            <a:off x="7086600" y="3730030"/>
            <a:ext cx="1892390" cy="1299170"/>
          </a:xfrm>
          <a:prstGeom prst="rect">
            <a:avLst/>
          </a:prstGeom>
        </p:spPr>
      </p:pic>
      <p:pic>
        <p:nvPicPr>
          <p:cNvPr id="6" name="Picture 5"/>
          <p:cNvPicPr>
            <a:picLocks noChangeAspect="1"/>
          </p:cNvPicPr>
          <p:nvPr/>
        </p:nvPicPr>
        <p:blipFill>
          <a:blip r:embed="rId6" cstate="print"/>
          <a:stretch>
            <a:fillRect/>
          </a:stretch>
        </p:blipFill>
        <p:spPr>
          <a:xfrm>
            <a:off x="7467600" y="5334000"/>
            <a:ext cx="1295400" cy="926407"/>
          </a:xfrm>
          <a:prstGeom prst="rect">
            <a:avLst/>
          </a:prstGeom>
        </p:spPr>
      </p:pic>
    </p:spTree>
    <p:extLst>
      <p:ext uri="{BB962C8B-B14F-4D97-AF65-F5344CB8AC3E}">
        <p14:creationId xmlns="" xmlns:p14="http://schemas.microsoft.com/office/powerpoint/2010/main" val="1949442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New Drug Development</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35</a:t>
            </a:fld>
            <a:endParaRPr lang="en-US" dirty="0">
              <a:solidFill>
                <a:srgbClr val="FF0000"/>
              </a:solidFill>
            </a:endParaRPr>
          </a:p>
        </p:txBody>
      </p:sp>
      <p:sp>
        <p:nvSpPr>
          <p:cNvPr id="7" name="Content Placeholder 2"/>
          <p:cNvSpPr txBox="1">
            <a:spLocks/>
          </p:cNvSpPr>
          <p:nvPr/>
        </p:nvSpPr>
        <p:spPr>
          <a:xfrm>
            <a:off x="609600" y="1584326"/>
            <a:ext cx="5715000" cy="351735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Why are the prescription drugs so expensive?</a:t>
            </a:r>
          </a:p>
          <a:p>
            <a:pPr>
              <a:lnSpc>
                <a:spcPct val="120000"/>
              </a:lnSpc>
            </a:pPr>
            <a:r>
              <a:rPr lang="en-US" sz="2000" dirty="0" smtClean="0">
                <a:latin typeface="+mj-lt"/>
              </a:rPr>
              <a:t>Many pharmaceutical companies spend millions to billions USD per new drug development.  </a:t>
            </a:r>
          </a:p>
          <a:p>
            <a:pPr>
              <a:lnSpc>
                <a:spcPct val="120000"/>
              </a:lnSpc>
            </a:pPr>
            <a:r>
              <a:rPr lang="en-US" sz="2000" dirty="0" smtClean="0">
                <a:latin typeface="+mj-lt"/>
              </a:rPr>
              <a:t>One new drug can be extremely valuable, and as valuable as human life is, the society is willing to pay for good pharmaceutical.</a:t>
            </a:r>
          </a:p>
          <a:p>
            <a:pPr marL="0" indent="0" algn="ctr">
              <a:lnSpc>
                <a:spcPct val="120000"/>
              </a:lnSpc>
              <a:buNone/>
            </a:pPr>
            <a:r>
              <a:rPr lang="en-US" sz="2000" dirty="0">
                <a:sym typeface="Wingdings" panose="05000000000000000000" pitchFamily="2" charset="2"/>
              </a:rPr>
              <a:t>Investment = </a:t>
            </a:r>
            <a:r>
              <a:rPr lang="en-US" sz="2000" dirty="0" smtClean="0">
                <a:sym typeface="Wingdings" panose="05000000000000000000" pitchFamily="2" charset="2"/>
              </a:rPr>
              <a:t>Probability </a:t>
            </a:r>
            <a:r>
              <a:rPr lang="en-US" sz="2000" dirty="0">
                <a:sym typeface="Wingdings" panose="05000000000000000000" pitchFamily="2" charset="2"/>
              </a:rPr>
              <a:t>x </a:t>
            </a:r>
            <a:r>
              <a:rPr lang="en-US" sz="2000" dirty="0" smtClean="0">
                <a:sym typeface="Wingdings" panose="05000000000000000000" pitchFamily="2" charset="2"/>
              </a:rPr>
              <a:t>Return</a:t>
            </a:r>
            <a:endParaRPr lang="en-US" sz="2000" dirty="0">
              <a:latin typeface="+mj-lt"/>
            </a:endParaRPr>
          </a:p>
          <a:p>
            <a:pPr>
              <a:lnSpc>
                <a:spcPct val="120000"/>
              </a:lnSpc>
            </a:pPr>
            <a:r>
              <a:rPr lang="en-US" sz="2000" dirty="0" smtClean="0">
                <a:latin typeface="+mj-lt"/>
              </a:rPr>
              <a:t>Industry is characterized by low success rate and high return per success, high cost of research and regulatory development, and low cost for </a:t>
            </a:r>
            <a:r>
              <a:rPr lang="en-US" sz="2000" dirty="0" smtClean="0">
                <a:latin typeface="+mj-lt"/>
                <a:sym typeface="Wingdings" panose="05000000000000000000" pitchFamily="2" charset="2"/>
              </a:rPr>
              <a:t>reproduction.  </a:t>
            </a:r>
          </a:p>
          <a:p>
            <a:pPr>
              <a:lnSpc>
                <a:spcPct val="120000"/>
              </a:lnSpc>
            </a:pPr>
            <a:r>
              <a:rPr lang="en-US" sz="2000" dirty="0" smtClean="0">
                <a:latin typeface="+mj-lt"/>
                <a:sym typeface="Wingdings" panose="05000000000000000000" pitchFamily="2" charset="2"/>
              </a:rPr>
              <a:t>To recoup the high R&amp;D cost, IP is a must. </a:t>
            </a:r>
          </a:p>
          <a:p>
            <a:pPr>
              <a:lnSpc>
                <a:spcPct val="120000"/>
              </a:lnSpc>
            </a:pPr>
            <a:endParaRPr lang="en-US" sz="2000" dirty="0" smtClean="0">
              <a:latin typeface="+mj-lt"/>
            </a:endParaRPr>
          </a:p>
        </p:txBody>
      </p:sp>
      <p:sp>
        <p:nvSpPr>
          <p:cNvPr id="9" name="Content Placeholder 2"/>
          <p:cNvSpPr txBox="1">
            <a:spLocks/>
          </p:cNvSpPr>
          <p:nvPr/>
        </p:nvSpPr>
        <p:spPr>
          <a:xfrm>
            <a:off x="6859183" y="5781584"/>
            <a:ext cx="2181743" cy="93989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One month supply of Triumeq, a single dose combination HIV medication: $2,237-$2,422</a:t>
            </a:r>
          </a:p>
          <a:p>
            <a:pPr marL="0" indent="0">
              <a:lnSpc>
                <a:spcPct val="120000"/>
              </a:lnSpc>
              <a:buNone/>
            </a:pPr>
            <a:r>
              <a:rPr lang="en-US" sz="2000" dirty="0" smtClean="0">
                <a:latin typeface="+mj-lt"/>
              </a:rPr>
              <a:t>Source: healthline.com</a:t>
            </a:r>
          </a:p>
        </p:txBody>
      </p:sp>
      <p:graphicFrame>
        <p:nvGraphicFramePr>
          <p:cNvPr id="3" name="Table 2"/>
          <p:cNvGraphicFramePr>
            <a:graphicFrameLocks noGrp="1"/>
          </p:cNvGraphicFramePr>
          <p:nvPr>
            <p:extLst/>
          </p:nvPr>
        </p:nvGraphicFramePr>
        <p:xfrm>
          <a:off x="6400800" y="1931126"/>
          <a:ext cx="2667000" cy="1493644"/>
        </p:xfrm>
        <a:graphic>
          <a:graphicData uri="http://schemas.openxmlformats.org/drawingml/2006/table">
            <a:tbl>
              <a:tblPr firstRow="1" bandRow="1">
                <a:tableStyleId>{9D7B26C5-4107-4FEC-AEDC-1716B250A1EF}</a:tableStyleId>
              </a:tblPr>
              <a:tblGrid>
                <a:gridCol w="889000"/>
                <a:gridCol w="889000"/>
                <a:gridCol w="889000"/>
              </a:tblGrid>
              <a:tr h="579244">
                <a:tc>
                  <a:txBody>
                    <a:bodyPr/>
                    <a:lstStyle/>
                    <a:p>
                      <a:r>
                        <a:rPr lang="en-US" sz="1000" dirty="0" smtClean="0"/>
                        <a:t>Company</a:t>
                      </a:r>
                      <a:endParaRPr lang="en-US" sz="1000" dirty="0"/>
                    </a:p>
                  </a:txBody>
                  <a:tcPr/>
                </a:tc>
                <a:tc>
                  <a:txBody>
                    <a:bodyPr/>
                    <a:lstStyle/>
                    <a:p>
                      <a:r>
                        <a:rPr lang="en-US" sz="1000" dirty="0" smtClean="0"/>
                        <a:t>Number of new drugs (10 years)</a:t>
                      </a:r>
                      <a:endParaRPr lang="en-US" sz="1000" dirty="0"/>
                    </a:p>
                  </a:txBody>
                  <a:tcPr/>
                </a:tc>
                <a:tc>
                  <a:txBody>
                    <a:bodyPr/>
                    <a:lstStyle/>
                    <a:p>
                      <a:r>
                        <a:rPr lang="en-US" sz="1000" dirty="0" smtClean="0"/>
                        <a:t>R&amp;D per drug (USD Mil)</a:t>
                      </a:r>
                      <a:endParaRPr lang="en-US" sz="1000" dirty="0"/>
                    </a:p>
                  </a:txBody>
                  <a:tcPr/>
                </a:tc>
              </a:tr>
              <a:tr h="279253">
                <a:tc>
                  <a:txBody>
                    <a:bodyPr/>
                    <a:lstStyle/>
                    <a:p>
                      <a:r>
                        <a:rPr lang="en-US" sz="1400" dirty="0" smtClean="0"/>
                        <a:t>Pfizer</a:t>
                      </a:r>
                      <a:endParaRPr lang="en-US" sz="1400" dirty="0"/>
                    </a:p>
                  </a:txBody>
                  <a:tcPr/>
                </a:tc>
                <a:tc>
                  <a:txBody>
                    <a:bodyPr/>
                    <a:lstStyle/>
                    <a:p>
                      <a:r>
                        <a:rPr lang="en-US" sz="1400" dirty="0" smtClean="0"/>
                        <a:t>10</a:t>
                      </a:r>
                      <a:endParaRPr lang="en-US" sz="1400" dirty="0"/>
                    </a:p>
                  </a:txBody>
                  <a:tcPr/>
                </a:tc>
                <a:tc>
                  <a:txBody>
                    <a:bodyPr/>
                    <a:lstStyle/>
                    <a:p>
                      <a:r>
                        <a:rPr lang="en-US" sz="1400" dirty="0" smtClean="0"/>
                        <a:t>7779</a:t>
                      </a:r>
                      <a:endParaRPr lang="en-US" sz="1400" dirty="0"/>
                    </a:p>
                  </a:txBody>
                  <a:tcPr/>
                </a:tc>
              </a:tr>
              <a:tr h="279253">
                <a:tc>
                  <a:txBody>
                    <a:bodyPr/>
                    <a:lstStyle/>
                    <a:p>
                      <a:r>
                        <a:rPr lang="en-US" sz="1400" dirty="0" smtClean="0"/>
                        <a:t>Merck</a:t>
                      </a:r>
                      <a:endParaRPr lang="en-US" sz="1400" dirty="0"/>
                    </a:p>
                  </a:txBody>
                  <a:tcPr/>
                </a:tc>
                <a:tc>
                  <a:txBody>
                    <a:bodyPr/>
                    <a:lstStyle/>
                    <a:p>
                      <a:r>
                        <a:rPr lang="en-US" sz="1400" dirty="0" smtClean="0"/>
                        <a:t>9</a:t>
                      </a:r>
                      <a:endParaRPr lang="en-US" sz="1400" dirty="0"/>
                    </a:p>
                  </a:txBody>
                  <a:tcPr/>
                </a:tc>
                <a:tc>
                  <a:txBody>
                    <a:bodyPr/>
                    <a:lstStyle/>
                    <a:p>
                      <a:r>
                        <a:rPr lang="en-US" sz="1400" dirty="0" smtClean="0"/>
                        <a:t>5459</a:t>
                      </a:r>
                    </a:p>
                  </a:txBody>
                  <a:tcPr/>
                </a:tc>
              </a:tr>
              <a:tr h="279253">
                <a:tc>
                  <a:txBody>
                    <a:bodyPr/>
                    <a:lstStyle/>
                    <a:p>
                      <a:r>
                        <a:rPr lang="en-US" sz="1400" dirty="0" smtClean="0"/>
                        <a:t>Amgen</a:t>
                      </a:r>
                      <a:endParaRPr lang="en-US" sz="1400" dirty="0"/>
                    </a:p>
                  </a:txBody>
                  <a:tcPr/>
                </a:tc>
                <a:tc>
                  <a:txBody>
                    <a:bodyPr/>
                    <a:lstStyle/>
                    <a:p>
                      <a:r>
                        <a:rPr lang="en-US" sz="1400" dirty="0" smtClean="0"/>
                        <a:t>5</a:t>
                      </a:r>
                      <a:endParaRPr lang="en-US" sz="1400" dirty="0"/>
                    </a:p>
                  </a:txBody>
                  <a:tcPr/>
                </a:tc>
                <a:tc>
                  <a:txBody>
                    <a:bodyPr/>
                    <a:lstStyle/>
                    <a:p>
                      <a:r>
                        <a:rPr lang="en-US" sz="1400" dirty="0" smtClean="0"/>
                        <a:t>4270</a:t>
                      </a:r>
                    </a:p>
                  </a:txBody>
                  <a:tcPr/>
                </a:tc>
              </a:tr>
            </a:tbl>
          </a:graphicData>
        </a:graphic>
      </p:graphicFrame>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75782" y="4422926"/>
            <a:ext cx="1948543" cy="1306089"/>
          </a:xfrm>
          <a:prstGeom prst="rect">
            <a:avLst/>
          </a:prstGeom>
        </p:spPr>
      </p:pic>
      <p:pic>
        <p:nvPicPr>
          <p:cNvPr id="10" name="Picture 9"/>
          <p:cNvPicPr>
            <a:picLocks noChangeAspect="1"/>
          </p:cNvPicPr>
          <p:nvPr/>
        </p:nvPicPr>
        <p:blipFill>
          <a:blip r:embed="rId4" cstate="print"/>
          <a:stretch>
            <a:fillRect/>
          </a:stretch>
        </p:blipFill>
        <p:spPr>
          <a:xfrm>
            <a:off x="685209" y="5101682"/>
            <a:ext cx="4800600" cy="1694552"/>
          </a:xfrm>
          <a:prstGeom prst="rect">
            <a:avLst/>
          </a:prstGeom>
        </p:spPr>
      </p:pic>
      <p:sp>
        <p:nvSpPr>
          <p:cNvPr id="15" name="Content Placeholder 2"/>
          <p:cNvSpPr txBox="1">
            <a:spLocks/>
          </p:cNvSpPr>
          <p:nvPr/>
        </p:nvSpPr>
        <p:spPr>
          <a:xfrm>
            <a:off x="5638800" y="6184673"/>
            <a:ext cx="1260782" cy="35423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Source: fda.gov</a:t>
            </a:r>
          </a:p>
        </p:txBody>
      </p:sp>
      <p:sp>
        <p:nvSpPr>
          <p:cNvPr id="16" name="Content Placeholder 2"/>
          <p:cNvSpPr txBox="1">
            <a:spLocks/>
          </p:cNvSpPr>
          <p:nvPr/>
        </p:nvSpPr>
        <p:spPr>
          <a:xfrm>
            <a:off x="6471216" y="4159772"/>
            <a:ext cx="1453583" cy="35423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Source: forbes.com</a:t>
            </a:r>
          </a:p>
        </p:txBody>
      </p:sp>
    </p:spTree>
    <p:extLst>
      <p:ext uri="{BB962C8B-B14F-4D97-AF65-F5344CB8AC3E}">
        <p14:creationId xmlns="" xmlns:p14="http://schemas.microsoft.com/office/powerpoint/2010/main" val="1991589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FDA Approval of Patented Medicine</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36</a:t>
            </a:fld>
            <a:endParaRPr lang="en-US" dirty="0">
              <a:solidFill>
                <a:srgbClr val="FF0000"/>
              </a:solidFill>
            </a:endParaRPr>
          </a:p>
        </p:txBody>
      </p:sp>
      <p:sp>
        <p:nvSpPr>
          <p:cNvPr id="7" name="Content Placeholder 2"/>
          <p:cNvSpPr txBox="1">
            <a:spLocks/>
          </p:cNvSpPr>
          <p:nvPr/>
        </p:nvSpPr>
        <p:spPr>
          <a:xfrm>
            <a:off x="609600" y="1584325"/>
            <a:ext cx="7924800" cy="52736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FDA New Drug Approval Process</a:t>
            </a:r>
          </a:p>
          <a:p>
            <a:pPr lvl="1">
              <a:lnSpc>
                <a:spcPct val="120000"/>
              </a:lnSpc>
              <a:buFont typeface="Arial"/>
              <a:buChar char="•"/>
            </a:pPr>
            <a:r>
              <a:rPr lang="en-US" sz="1600" dirty="0" smtClean="0">
                <a:latin typeface="+mj-lt"/>
              </a:rPr>
              <a:t>Approval of a new drug is based on the New Drug Application (NDA)</a:t>
            </a:r>
          </a:p>
          <a:p>
            <a:pPr lvl="1">
              <a:lnSpc>
                <a:spcPct val="120000"/>
              </a:lnSpc>
              <a:buFont typeface="Arial"/>
              <a:buChar char="•"/>
            </a:pPr>
            <a:r>
              <a:rPr lang="en-US" sz="1600" dirty="0" smtClean="0">
                <a:latin typeface="+mj-lt"/>
              </a:rPr>
              <a:t>For approval, applicant must show that the drug is safe and effective for its intended uses, based on a balance between risks and benefits offered by the medication, as well as obtain approval for package insert</a:t>
            </a:r>
            <a:r>
              <a:rPr lang="en-US" sz="1600" dirty="0">
                <a:latin typeface="+mj-lt"/>
              </a:rPr>
              <a:t> </a:t>
            </a:r>
            <a:r>
              <a:rPr lang="en-US" sz="1600" dirty="0" smtClean="0">
                <a:latin typeface="+mj-lt"/>
              </a:rPr>
              <a:t>and manufacturing process.  Safety and efficacy are generally shown through large sample clinical data.</a:t>
            </a:r>
          </a:p>
          <a:p>
            <a:pPr marL="0" indent="0">
              <a:lnSpc>
                <a:spcPct val="120000"/>
              </a:lnSpc>
              <a:buNone/>
            </a:pPr>
            <a:r>
              <a:rPr lang="en-US" sz="2000" dirty="0" smtClean="0">
                <a:latin typeface="+mj-lt"/>
              </a:rPr>
              <a:t>Hatch Waxman Act (1984 Drug Price Competition and Patent Term Restoration Act)</a:t>
            </a:r>
            <a:endParaRPr lang="en-US" sz="2000" dirty="0">
              <a:latin typeface="+mj-lt"/>
            </a:endParaRPr>
          </a:p>
          <a:p>
            <a:pPr lvl="1">
              <a:lnSpc>
                <a:spcPct val="120000"/>
              </a:lnSpc>
              <a:buFont typeface="Arial"/>
              <a:buChar char="•"/>
            </a:pPr>
            <a:r>
              <a:rPr lang="en-US" sz="2000" dirty="0" smtClean="0">
                <a:cs typeface="Times New Roman" pitchFamily="18" charset="0"/>
              </a:rPr>
              <a:t>The goal of the Act is to speed up the entry of low cost generics by allowing generic drug producers to challenge weak or invalid drug patents, and to allow brand name producers to recover patent terms lost due to lengthy FDA regulatory approval process. </a:t>
            </a:r>
          </a:p>
          <a:p>
            <a:pPr lvl="1">
              <a:lnSpc>
                <a:spcPct val="120000"/>
              </a:lnSpc>
              <a:buFont typeface="Arial"/>
              <a:buChar char="•"/>
            </a:pPr>
            <a:r>
              <a:rPr lang="en-US" sz="2000" dirty="0" smtClean="0">
                <a:cs typeface="Times New Roman" pitchFamily="18" charset="0"/>
              </a:rPr>
              <a:t>Abbreviated New Drug Applications (ANDA) </a:t>
            </a:r>
          </a:p>
          <a:p>
            <a:pPr lvl="2">
              <a:lnSpc>
                <a:spcPct val="120000"/>
              </a:lnSpc>
              <a:buFont typeface="Arial"/>
              <a:buChar char="•"/>
            </a:pPr>
            <a:r>
              <a:rPr lang="en-US" sz="1600" dirty="0" smtClean="0">
                <a:cs typeface="Times New Roman" pitchFamily="18" charset="0"/>
              </a:rPr>
              <a:t>Generic drug producers can prove bioequivalence and avoid clinical </a:t>
            </a:r>
            <a:r>
              <a:rPr lang="en-US" sz="1600" dirty="0">
                <a:cs typeface="Times New Roman" pitchFamily="18" charset="0"/>
              </a:rPr>
              <a:t>t</a:t>
            </a:r>
            <a:r>
              <a:rPr lang="en-US" sz="1600" dirty="0" smtClean="0">
                <a:cs typeface="Times New Roman" pitchFamily="18" charset="0"/>
              </a:rPr>
              <a:t>rials</a:t>
            </a:r>
          </a:p>
          <a:p>
            <a:pPr lvl="2">
              <a:lnSpc>
                <a:spcPct val="120000"/>
              </a:lnSpc>
              <a:buFont typeface="Arial"/>
              <a:buChar char="•"/>
            </a:pPr>
            <a:r>
              <a:rPr lang="en-US" sz="1600" dirty="0" smtClean="0">
                <a:cs typeface="Times New Roman" pitchFamily="18" charset="0"/>
              </a:rPr>
              <a:t>Paragraph IV ANDA challenges validity of a drug patent</a:t>
            </a:r>
          </a:p>
          <a:p>
            <a:pPr lvl="2">
              <a:lnSpc>
                <a:spcPct val="120000"/>
              </a:lnSpc>
              <a:buFont typeface="Arial"/>
              <a:buChar char="•"/>
            </a:pPr>
            <a:r>
              <a:rPr lang="en-US" sz="1600" dirty="0" smtClean="0">
                <a:cs typeface="Times New Roman" pitchFamily="18" charset="0"/>
              </a:rPr>
              <a:t>Patent owners have 45-days to sue IV ANDA applicant</a:t>
            </a:r>
          </a:p>
          <a:p>
            <a:pPr lvl="2">
              <a:lnSpc>
                <a:spcPct val="120000"/>
              </a:lnSpc>
              <a:buFont typeface="Arial"/>
              <a:buChar char="•"/>
            </a:pPr>
            <a:r>
              <a:rPr lang="en-US" sz="1600" dirty="0" smtClean="0">
                <a:cs typeface="Times New Roman" pitchFamily="18" charset="0"/>
              </a:rPr>
              <a:t>180-Day Marketing Exclusivity is awarded for Successful First ANDA Filer</a:t>
            </a:r>
          </a:p>
          <a:p>
            <a:pPr lvl="1">
              <a:lnSpc>
                <a:spcPct val="120000"/>
              </a:lnSpc>
              <a:buFont typeface="Arial" panose="020B0604020202020204" pitchFamily="34" charset="0"/>
              <a:buChar char="•"/>
            </a:pPr>
            <a:r>
              <a:rPr lang="en-US" sz="2000" dirty="0" smtClean="0">
                <a:cs typeface="Times New Roman" pitchFamily="18" charset="0"/>
              </a:rPr>
              <a:t>Patent term extension:  Patent owner can obtain up to 5 years of patent term for FDA drug approval delay.</a:t>
            </a:r>
          </a:p>
          <a:p>
            <a:pPr lvl="1">
              <a:lnSpc>
                <a:spcPct val="120000"/>
              </a:lnSpc>
              <a:buFont typeface="Arial" panose="020B0604020202020204" pitchFamily="34" charset="0"/>
              <a:buChar char="•"/>
            </a:pPr>
            <a:r>
              <a:rPr lang="en-US" sz="2000" dirty="0" smtClean="0">
                <a:cs typeface="Times New Roman" pitchFamily="18" charset="0"/>
              </a:rPr>
              <a:t>NDA holder has data exclusivity for 5 years after date of FDA approval of a new chemical entity</a:t>
            </a:r>
          </a:p>
          <a:p>
            <a:pPr lvl="1">
              <a:lnSpc>
                <a:spcPct val="120000"/>
              </a:lnSpc>
              <a:buFont typeface="Arial" panose="020B0604020202020204" pitchFamily="34" charset="0"/>
              <a:buChar char="•"/>
            </a:pPr>
            <a:r>
              <a:rPr lang="en-US" sz="2000" dirty="0" smtClean="0">
                <a:cs typeface="Times New Roman" pitchFamily="18" charset="0"/>
              </a:rPr>
              <a:t>NDA holder has data exclusivity for 3 years after date of FDA approval of a new use of an existing and previously approved chemical entity or new dosage form using the chemical entity</a:t>
            </a:r>
          </a:p>
          <a:p>
            <a:pPr>
              <a:lnSpc>
                <a:spcPct val="120000"/>
              </a:lnSpc>
            </a:pPr>
            <a:r>
              <a:rPr lang="en-US" sz="2400" dirty="0" smtClean="0">
                <a:cs typeface="Times New Roman" pitchFamily="18" charset="0"/>
              </a:rPr>
              <a:t>Reverse payment settlement: Brand name producers have sometimes settled with Paragraph IV ANDA generic drug applicants by offering reverse payments.</a:t>
            </a:r>
          </a:p>
          <a:p>
            <a:pPr>
              <a:lnSpc>
                <a:spcPct val="120000"/>
              </a:lnSpc>
            </a:pPr>
            <a:r>
              <a:rPr lang="en-US" sz="2400" dirty="0">
                <a:cs typeface="Times New Roman" pitchFamily="18" charset="0"/>
              </a:rPr>
              <a:t>Consumers cannot benefit </a:t>
            </a:r>
            <a:r>
              <a:rPr lang="en-US" sz="2400" dirty="0" smtClean="0">
                <a:cs typeface="Times New Roman" pitchFamily="18" charset="0"/>
              </a:rPr>
              <a:t>from </a:t>
            </a:r>
            <a:r>
              <a:rPr lang="en-US" sz="2400" dirty="0">
                <a:cs typeface="Times New Roman" pitchFamily="18" charset="0"/>
              </a:rPr>
              <a:t>cheap generics if brand </a:t>
            </a:r>
            <a:r>
              <a:rPr lang="en-US" sz="2400" dirty="0" smtClean="0">
                <a:cs typeface="Times New Roman" pitchFamily="18" charset="0"/>
              </a:rPr>
              <a:t>name companies “buy out” </a:t>
            </a:r>
            <a:r>
              <a:rPr lang="en-US" sz="2400" dirty="0">
                <a:cs typeface="Times New Roman" pitchFamily="18" charset="0"/>
              </a:rPr>
              <a:t>the </a:t>
            </a:r>
            <a:r>
              <a:rPr lang="en-US" sz="2400" dirty="0" smtClean="0">
                <a:cs typeface="Times New Roman" pitchFamily="18" charset="0"/>
              </a:rPr>
              <a:t>generic producers </a:t>
            </a:r>
            <a:r>
              <a:rPr lang="en-US" sz="2400" dirty="0">
                <a:cs typeface="Times New Roman" pitchFamily="18" charset="0"/>
              </a:rPr>
              <a:t>with reverse payments.</a:t>
            </a:r>
          </a:p>
          <a:p>
            <a:pPr>
              <a:lnSpc>
                <a:spcPct val="120000"/>
              </a:lnSpc>
            </a:pPr>
            <a:endParaRPr lang="en-US" sz="2400" dirty="0" smtClean="0">
              <a:cs typeface="Times New Roman" pitchFamily="18" charset="0"/>
            </a:endParaRPr>
          </a:p>
          <a:p>
            <a:pPr lvl="1">
              <a:lnSpc>
                <a:spcPct val="120000"/>
              </a:lnSpc>
              <a:buFont typeface="Arial" panose="020B0604020202020204" pitchFamily="34" charset="0"/>
              <a:buChar char="•"/>
            </a:pPr>
            <a:endParaRPr lang="en-US" sz="2000" dirty="0" smtClean="0">
              <a:cs typeface="Times New Roman" pitchFamily="18" charset="0"/>
            </a:endParaRPr>
          </a:p>
          <a:p>
            <a:pPr marL="0" indent="0">
              <a:lnSpc>
                <a:spcPct val="120000"/>
              </a:lnSpc>
              <a:buNone/>
            </a:pPr>
            <a:endParaRPr lang="en-US" sz="2000" dirty="0" smtClean="0">
              <a:latin typeface="+mj-lt"/>
            </a:endParaRPr>
          </a:p>
          <a:p>
            <a:pPr marL="0" indent="0">
              <a:lnSpc>
                <a:spcPct val="120000"/>
              </a:lnSpc>
              <a:buNone/>
            </a:pPr>
            <a:endParaRPr lang="en-US" sz="2000" dirty="0" smtClean="0">
              <a:latin typeface="+mj-lt"/>
            </a:endParaRPr>
          </a:p>
        </p:txBody>
      </p:sp>
    </p:spTree>
    <p:extLst>
      <p:ext uri="{BB962C8B-B14F-4D97-AF65-F5344CB8AC3E}">
        <p14:creationId xmlns="" xmlns:p14="http://schemas.microsoft.com/office/powerpoint/2010/main" val="4062015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a:latin typeface="Times New Roman" pitchFamily="18" charset="0"/>
                <a:cs typeface="Times New Roman" pitchFamily="18" charset="0"/>
              </a:rPr>
              <a:t>FDA Approval of Patented </a:t>
            </a:r>
            <a:r>
              <a:rPr lang="en-US" sz="2800" i="1" dirty="0" smtClean="0">
                <a:latin typeface="Times New Roman" pitchFamily="18" charset="0"/>
                <a:cs typeface="Times New Roman" pitchFamily="18" charset="0"/>
              </a:rPr>
              <a:t>Medicine</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37</a:t>
            </a:fld>
            <a:endParaRPr lang="en-US" dirty="0">
              <a:solidFill>
                <a:srgbClr val="FF0000"/>
              </a:solidFill>
            </a:endParaRPr>
          </a:p>
        </p:txBody>
      </p:sp>
      <p:sp>
        <p:nvSpPr>
          <p:cNvPr id="7" name="Content Placeholder 2"/>
          <p:cNvSpPr txBox="1">
            <a:spLocks/>
          </p:cNvSpPr>
          <p:nvPr/>
        </p:nvSpPr>
        <p:spPr>
          <a:xfrm>
            <a:off x="609600" y="1584325"/>
            <a:ext cx="7924800" cy="527367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ANDA Reverse Payment Settlement / Pay-For-Delay Cases</a:t>
            </a:r>
          </a:p>
          <a:p>
            <a:pPr marL="0" indent="0">
              <a:lnSpc>
                <a:spcPct val="120000"/>
              </a:lnSpc>
              <a:buNone/>
            </a:pPr>
            <a:r>
              <a:rPr lang="en-US" sz="2000" b="1" dirty="0" smtClean="0">
                <a:latin typeface="+mj-lt"/>
                <a:cs typeface="Times New Roman" pitchFamily="18" charset="0"/>
              </a:rPr>
              <a:t>Federal Trade Commission v. Actavis, Inc </a:t>
            </a:r>
            <a:r>
              <a:rPr lang="en-US" sz="2000" dirty="0" smtClean="0">
                <a:latin typeface="+mj-lt"/>
                <a:cs typeface="Times New Roman" pitchFamily="18" charset="0"/>
              </a:rPr>
              <a:t>(US June 17, 2013)</a:t>
            </a:r>
          </a:p>
          <a:p>
            <a:pPr>
              <a:lnSpc>
                <a:spcPct val="120000"/>
              </a:lnSpc>
              <a:buFontTx/>
              <a:buChar char="-"/>
            </a:pPr>
            <a:r>
              <a:rPr lang="en-US" sz="2000" dirty="0" smtClean="0">
                <a:latin typeface="+mj-lt"/>
                <a:cs typeface="Times New Roman" pitchFamily="18" charset="0"/>
              </a:rPr>
              <a:t>Solvay Pharmaceuticals produces a patented drug, Androgel.  Actavis</a:t>
            </a:r>
            <a:r>
              <a:rPr lang="en-US" sz="2000" dirty="0">
                <a:latin typeface="+mj-lt"/>
                <a:cs typeface="Times New Roman" pitchFamily="18" charset="0"/>
              </a:rPr>
              <a:t> </a:t>
            </a:r>
            <a:r>
              <a:rPr lang="en-US" sz="2000" dirty="0" smtClean="0">
                <a:latin typeface="+mj-lt"/>
                <a:cs typeface="Times New Roman" pitchFamily="18" charset="0"/>
              </a:rPr>
              <a:t>filed a paragraph IV ANDA, claiming Androgel patent to be invalid.  Activis subsequently reached a reverse payment settlement with Solvay, in which Solvay agreed to pay Activis for not marketing its generic versions until 2015. </a:t>
            </a:r>
          </a:p>
          <a:p>
            <a:pPr>
              <a:lnSpc>
                <a:spcPct val="120000"/>
              </a:lnSpc>
              <a:buFontTx/>
              <a:buChar char="-"/>
            </a:pPr>
            <a:r>
              <a:rPr lang="en-US" sz="2000" dirty="0" smtClean="0">
                <a:latin typeface="+mj-lt"/>
                <a:cs typeface="Times New Roman" pitchFamily="18" charset="0"/>
              </a:rPr>
              <a:t>FTC sued Activis and others for receiving reverse payments to delay the entry of generics.</a:t>
            </a:r>
            <a:r>
              <a:rPr lang="en-US" sz="2000" dirty="0">
                <a:latin typeface="+mj-lt"/>
                <a:cs typeface="Times New Roman" pitchFamily="18" charset="0"/>
              </a:rPr>
              <a:t> </a:t>
            </a:r>
            <a:endParaRPr lang="en-US" sz="2000" dirty="0" smtClean="0">
              <a:latin typeface="+mj-lt"/>
              <a:cs typeface="Times New Roman" pitchFamily="18" charset="0"/>
            </a:endParaRPr>
          </a:p>
          <a:p>
            <a:pPr>
              <a:lnSpc>
                <a:spcPct val="120000"/>
              </a:lnSpc>
              <a:buFontTx/>
              <a:buChar char="-"/>
            </a:pPr>
            <a:r>
              <a:rPr lang="en-US" sz="2000" dirty="0" smtClean="0">
                <a:latin typeface="+mj-lt"/>
                <a:cs typeface="Times New Roman" pitchFamily="18" charset="0"/>
              </a:rPr>
              <a:t>Supreme Court ruled that reverse payment settlements are not presumptively unlawful as FTC argued, but are subjected to scrutiny under the “rule of reason” including antitrust considerations.</a:t>
            </a:r>
          </a:p>
          <a:p>
            <a:pPr marL="0" indent="0">
              <a:lnSpc>
                <a:spcPct val="120000"/>
              </a:lnSpc>
              <a:buNone/>
            </a:pPr>
            <a:r>
              <a:rPr lang="en-US" sz="2000" b="1" dirty="0" smtClean="0">
                <a:latin typeface="+mj-lt"/>
                <a:cs typeface="Times New Roman" pitchFamily="18" charset="0"/>
              </a:rPr>
              <a:t>SmithKline v King Drug Co </a:t>
            </a:r>
            <a:r>
              <a:rPr lang="en-US" sz="2000" dirty="0" smtClean="0">
                <a:latin typeface="+mj-lt"/>
                <a:cs typeface="Times New Roman" pitchFamily="18" charset="0"/>
              </a:rPr>
              <a:t>(3d Cir. June 26, 2015) cert </a:t>
            </a:r>
            <a:r>
              <a:rPr lang="en-US" sz="2000" dirty="0">
                <a:latin typeface="+mj-lt"/>
                <a:cs typeface="Times New Roman" pitchFamily="18" charset="0"/>
              </a:rPr>
              <a:t>F</a:t>
            </a:r>
            <a:r>
              <a:rPr lang="en-US" sz="2000" dirty="0" smtClean="0">
                <a:latin typeface="+mj-lt"/>
                <a:cs typeface="Times New Roman" pitchFamily="18" charset="0"/>
              </a:rPr>
              <a:t>eb 19, 2016</a:t>
            </a:r>
          </a:p>
          <a:p>
            <a:pPr>
              <a:lnSpc>
                <a:spcPct val="120000"/>
              </a:lnSpc>
              <a:buFontTx/>
              <a:buChar char="-"/>
            </a:pPr>
            <a:r>
              <a:rPr lang="en-US" sz="2000" dirty="0" smtClean="0">
                <a:latin typeface="+mj-lt"/>
                <a:cs typeface="Times New Roman" pitchFamily="18" charset="0"/>
              </a:rPr>
              <a:t>GSK offered Teva that filed a Paragraph IV ANDA against the patent of Lamictal (lamotrigine), instead of reverse payment, an exclusive generic marketing license.  A writ of certiorari filed by GSK, seeking to avoid antitrust scrutiny by courts for the settlement arrangement. </a:t>
            </a:r>
            <a:endParaRPr lang="en-US" sz="2000" dirty="0" smtClean="0">
              <a:latin typeface="+mj-lt"/>
            </a:endParaRPr>
          </a:p>
          <a:p>
            <a:pPr marL="0" indent="0">
              <a:lnSpc>
                <a:spcPct val="120000"/>
              </a:lnSpc>
              <a:buNone/>
            </a:pPr>
            <a:endParaRPr lang="en-US" sz="2000" dirty="0" smtClean="0">
              <a:latin typeface="+mj-lt"/>
            </a:endParaRPr>
          </a:p>
        </p:txBody>
      </p:sp>
    </p:spTree>
    <p:extLst>
      <p:ext uri="{BB962C8B-B14F-4D97-AF65-F5344CB8AC3E}">
        <p14:creationId xmlns="" xmlns:p14="http://schemas.microsoft.com/office/powerpoint/2010/main" val="3457001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400" i="1" dirty="0" smtClean="0">
                <a:latin typeface="Times New Roman" pitchFamily="18" charset="0"/>
                <a:cs typeface="Times New Roman" pitchFamily="18" charset="0"/>
              </a:rPr>
              <a:t>Patents: Small Inventors</a:t>
            </a:r>
            <a:endParaRPr lang="en-US" sz="24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38</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dirty="0" smtClean="0">
                <a:latin typeface="+mj-lt"/>
              </a:rPr>
              <a:t>Patents are a tremendously valuable business tool for small inventors, in that they provide a way to enforce exclusivity.</a:t>
            </a:r>
          </a:p>
          <a:p>
            <a:pPr>
              <a:lnSpc>
                <a:spcPct val="120000"/>
              </a:lnSpc>
            </a:pPr>
            <a:r>
              <a:rPr lang="en-US" sz="2000" dirty="0" smtClean="0">
                <a:latin typeface="+mj-lt"/>
              </a:rPr>
              <a:t> For a small inventor, they may have an innovative product, service, and/or branding, but without IP protection, competitors are free to duplicate products.</a:t>
            </a:r>
          </a:p>
          <a:p>
            <a:pPr>
              <a:lnSpc>
                <a:spcPct val="120000"/>
              </a:lnSpc>
            </a:pPr>
            <a:r>
              <a:rPr lang="en-US" sz="2000" dirty="0" smtClean="0">
                <a:latin typeface="+mj-lt"/>
              </a:rPr>
              <a:t>Small inventors may also want to coordinate patents as a business strategy with other forms of protection such as trademark, copyright, and design patent.</a:t>
            </a:r>
          </a:p>
          <a:p>
            <a:pPr>
              <a:lnSpc>
                <a:spcPct val="120000"/>
              </a:lnSpc>
            </a:pPr>
            <a:r>
              <a:rPr lang="en-US" sz="2000" dirty="0" smtClean="0">
                <a:latin typeface="+mj-lt"/>
              </a:rPr>
              <a:t>Patents give investors an incentive to provide funds and partnering with inventors because they know they will have more control over the market.</a:t>
            </a:r>
          </a:p>
          <a:p>
            <a:pPr>
              <a:lnSpc>
                <a:spcPct val="120000"/>
              </a:lnSpc>
            </a:pPr>
            <a:r>
              <a:rPr lang="en-US" sz="2000" dirty="0" smtClean="0">
                <a:latin typeface="+mj-lt"/>
              </a:rPr>
              <a:t>Alternatively, Non-Practicing Entities provide a way to monetize inventors’ innovation by providing a moderate return on the inventors’ investment, and then centralize portfolios of patents to negotiate with large companies that use the companies, but on a larger scale.</a:t>
            </a:r>
          </a:p>
        </p:txBody>
      </p:sp>
      <p:pic>
        <p:nvPicPr>
          <p:cNvPr id="19458" name="Picture 2" descr="C:\Users\jonsc\AppData\Local\Microsoft\Windows\INetCache\IE\QU4F0OSM\mad_scientist[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7000" y="3200400"/>
            <a:ext cx="2114550" cy="2181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826598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Commercializing Patents for Small Investors?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39</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b="1" dirty="0" smtClean="0">
                <a:latin typeface="+mj-lt"/>
              </a:rPr>
              <a:t>Road to converting an idea into a commercial product?</a:t>
            </a:r>
          </a:p>
          <a:p>
            <a:pPr marL="0"/>
            <a:r>
              <a:rPr lang="en-US" sz="2000" dirty="0" smtClean="0">
                <a:latin typeface="+mj-lt"/>
              </a:rPr>
              <a:t>Patent Sale</a:t>
            </a:r>
          </a:p>
          <a:p>
            <a:pPr marL="0"/>
            <a:r>
              <a:rPr lang="en-US" sz="2000" dirty="0" smtClean="0">
                <a:latin typeface="+mj-lt"/>
              </a:rPr>
              <a:t>Licensing</a:t>
            </a:r>
          </a:p>
          <a:p>
            <a:pPr marL="0"/>
            <a:r>
              <a:rPr lang="en-US" sz="2000" dirty="0" smtClean="0">
                <a:latin typeface="+mj-lt"/>
              </a:rPr>
              <a:t>University Spin-Off</a:t>
            </a:r>
          </a:p>
          <a:p>
            <a:pPr marL="0" indent="0">
              <a:lnSpc>
                <a:spcPct val="90000"/>
              </a:lnSpc>
              <a:buNone/>
            </a:pPr>
            <a:endParaRPr lang="en-US" sz="2000" dirty="0" smtClean="0">
              <a:latin typeface="+mj-lt"/>
            </a:endParaRPr>
          </a:p>
          <a:p>
            <a:pPr marL="0" indent="0">
              <a:lnSpc>
                <a:spcPct val="90000"/>
              </a:lnSpc>
              <a:buNone/>
            </a:pPr>
            <a:r>
              <a:rPr lang="en-US" sz="2000" dirty="0" smtClean="0">
                <a:latin typeface="+mj-lt"/>
              </a:rPr>
              <a:t>How?</a:t>
            </a:r>
          </a:p>
          <a:p>
            <a:pPr marL="0">
              <a:lnSpc>
                <a:spcPct val="90000"/>
              </a:lnSpc>
            </a:pPr>
            <a:r>
              <a:rPr lang="en-US" sz="2000" dirty="0" smtClean="0">
                <a:latin typeface="+mj-lt"/>
              </a:rPr>
              <a:t>Showcase Invention at Technology Conferences</a:t>
            </a:r>
          </a:p>
          <a:p>
            <a:pPr marL="0">
              <a:lnSpc>
                <a:spcPct val="90000"/>
              </a:lnSpc>
            </a:pPr>
            <a:r>
              <a:rPr lang="en-US" sz="2000" dirty="0" smtClean="0">
                <a:latin typeface="+mj-lt"/>
              </a:rPr>
              <a:t>Government Grants</a:t>
            </a:r>
          </a:p>
          <a:p>
            <a:pPr marL="0">
              <a:lnSpc>
                <a:spcPct val="90000"/>
              </a:lnSpc>
            </a:pPr>
            <a:r>
              <a:rPr lang="en-US" sz="2000" dirty="0" smtClean="0">
                <a:latin typeface="+mj-lt"/>
              </a:rPr>
              <a:t>Venture Capital Funds</a:t>
            </a:r>
          </a:p>
          <a:p>
            <a:pPr marL="0">
              <a:lnSpc>
                <a:spcPct val="90000"/>
              </a:lnSpc>
            </a:pPr>
            <a:r>
              <a:rPr lang="en-US" sz="2000" dirty="0" smtClean="0">
                <a:latin typeface="+mj-lt"/>
              </a:rPr>
              <a:t>Conduct Private </a:t>
            </a:r>
            <a:r>
              <a:rPr lang="en-US" sz="2000" dirty="0">
                <a:latin typeface="+mj-lt"/>
              </a:rPr>
              <a:t>S</a:t>
            </a:r>
            <a:r>
              <a:rPr lang="en-US" sz="2000" dirty="0" smtClean="0">
                <a:latin typeface="+mj-lt"/>
              </a:rPr>
              <a:t>ector </a:t>
            </a:r>
            <a:r>
              <a:rPr lang="en-US" sz="2000" dirty="0">
                <a:latin typeface="+mj-lt"/>
              </a:rPr>
              <a:t>F</a:t>
            </a:r>
            <a:r>
              <a:rPr lang="en-US" sz="2000" dirty="0" smtClean="0">
                <a:latin typeface="+mj-lt"/>
              </a:rPr>
              <a:t>unded Research</a:t>
            </a:r>
          </a:p>
          <a:p>
            <a:pPr marL="0">
              <a:lnSpc>
                <a:spcPct val="90000"/>
              </a:lnSpc>
            </a:pPr>
            <a:r>
              <a:rPr lang="en-US" sz="2000" dirty="0" smtClean="0">
                <a:latin typeface="+mj-lt"/>
              </a:rPr>
              <a:t>Publicize Invention via Mass Media</a:t>
            </a:r>
          </a:p>
          <a:p>
            <a:pPr marL="0">
              <a:lnSpc>
                <a:spcPct val="90000"/>
              </a:lnSpc>
            </a:pPr>
            <a:endParaRPr lang="en-US" sz="2000" dirty="0" smtClean="0">
              <a:latin typeface="+mj-lt"/>
            </a:endParaRPr>
          </a:p>
          <a:p>
            <a:pPr marL="0" indent="0">
              <a:lnSpc>
                <a:spcPct val="90000"/>
              </a:lnSpc>
              <a:buNone/>
            </a:pPr>
            <a:r>
              <a:rPr lang="en-US" sz="2000" dirty="0" smtClean="0">
                <a:latin typeface="+mj-lt"/>
              </a:rPr>
              <a:t>Which Application?</a:t>
            </a:r>
          </a:p>
          <a:p>
            <a:pPr marL="0">
              <a:lnSpc>
                <a:spcPct val="90000"/>
              </a:lnSpc>
            </a:pPr>
            <a:r>
              <a:rPr lang="en-US" sz="2000" dirty="0" smtClean="0">
                <a:latin typeface="+mj-lt"/>
              </a:rPr>
              <a:t>Technology that people need and cannot obtain by another method</a:t>
            </a:r>
          </a:p>
          <a:p>
            <a:pPr marL="0">
              <a:lnSpc>
                <a:spcPct val="90000"/>
              </a:lnSpc>
            </a:pPr>
            <a:r>
              <a:rPr lang="en-US" sz="2000" dirty="0" smtClean="0">
                <a:latin typeface="+mj-lt"/>
              </a:rPr>
              <a:t>Technology with low commercialization cost that provides comparative advantage to companies</a:t>
            </a:r>
          </a:p>
          <a:p>
            <a:pPr marL="0">
              <a:lnSpc>
                <a:spcPct val="90000"/>
              </a:lnSpc>
            </a:pPr>
            <a:endParaRPr lang="en-US" sz="2000" dirty="0">
              <a:latin typeface="+mj-lt"/>
            </a:endParaRPr>
          </a:p>
          <a:p>
            <a:pPr marL="0" indent="0">
              <a:lnSpc>
                <a:spcPct val="90000"/>
              </a:lnSpc>
              <a:buNone/>
            </a:pPr>
            <a:r>
              <a:rPr lang="en-US" sz="2000" dirty="0" smtClean="0"/>
              <a:t>Other Steps?</a:t>
            </a:r>
            <a:endParaRPr lang="en-US" sz="2000" dirty="0"/>
          </a:p>
          <a:p>
            <a:pPr marL="0">
              <a:lnSpc>
                <a:spcPct val="90000"/>
              </a:lnSpc>
            </a:pPr>
            <a:r>
              <a:rPr lang="en-US" sz="2000" dirty="0" smtClean="0"/>
              <a:t>Sometimes, companies will copy/reverse engineer technologies after being offered a fair opportunity to license.</a:t>
            </a:r>
          </a:p>
          <a:p>
            <a:pPr marL="0">
              <a:lnSpc>
                <a:spcPct val="90000"/>
              </a:lnSpc>
            </a:pPr>
            <a:r>
              <a:rPr lang="en-US" sz="2000" dirty="0" smtClean="0"/>
              <a:t>In this case, it may be appropriate to threaten litigation to obtain a fair return on investment.</a:t>
            </a:r>
            <a:endParaRPr lang="en-US" sz="2000" dirty="0"/>
          </a:p>
          <a:p>
            <a:pPr marL="0">
              <a:lnSpc>
                <a:spcPct val="90000"/>
              </a:lnSpc>
            </a:pPr>
            <a:endParaRPr lang="en-US" sz="2000" dirty="0" smtClean="0">
              <a:latin typeface="+mj-lt"/>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24600" y="1600200"/>
            <a:ext cx="2641600" cy="1981200"/>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91400" y="5089525"/>
            <a:ext cx="1449878" cy="1022350"/>
          </a:xfrm>
          <a:prstGeom prst="rect">
            <a:avLst/>
          </a:prstGeom>
        </p:spPr>
      </p:pic>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24600" y="3876675"/>
            <a:ext cx="1295400" cy="971550"/>
          </a:xfrm>
          <a:prstGeom prst="rect">
            <a:avLst/>
          </a:prstGeom>
        </p:spPr>
      </p:pic>
    </p:spTree>
    <p:extLst>
      <p:ext uri="{BB962C8B-B14F-4D97-AF65-F5344CB8AC3E}">
        <p14:creationId xmlns="" xmlns:p14="http://schemas.microsoft.com/office/powerpoint/2010/main" val="287276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Stages of Invention</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4</a:t>
            </a:fld>
            <a:endParaRPr lang="en-US" dirty="0"/>
          </a:p>
        </p:txBody>
      </p:sp>
      <p:sp>
        <p:nvSpPr>
          <p:cNvPr id="7" name="Content Placeholder 2"/>
          <p:cNvSpPr txBox="1">
            <a:spLocks/>
          </p:cNvSpPr>
          <p:nvPr/>
        </p:nvSpPr>
        <p:spPr>
          <a:xfrm>
            <a:off x="612648" y="1600200"/>
            <a:ext cx="8153400" cy="3581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None/>
            </a:pPr>
            <a:endParaRPr lang="en-US" sz="2200" b="1" dirty="0" smtClean="0"/>
          </a:p>
          <a:p>
            <a:pPr>
              <a:lnSpc>
                <a:spcPct val="90000"/>
              </a:lnSpc>
            </a:pPr>
            <a:r>
              <a:rPr lang="en-US" sz="2200" dirty="0" smtClean="0"/>
              <a:t>Invention begins with </a:t>
            </a:r>
            <a:r>
              <a:rPr lang="en-US" sz="2200" b="1" dirty="0" smtClean="0"/>
              <a:t>conception of an inventive concept.</a:t>
            </a:r>
          </a:p>
          <a:p>
            <a:pPr>
              <a:lnSpc>
                <a:spcPct val="90000"/>
              </a:lnSpc>
            </a:pPr>
            <a:r>
              <a:rPr lang="en-US" sz="2200" dirty="0" smtClean="0"/>
              <a:t>However, development of such an </a:t>
            </a:r>
            <a:r>
              <a:rPr lang="en-US" sz="2200" b="1" dirty="0" smtClean="0"/>
              <a:t>inventive concept</a:t>
            </a:r>
            <a:r>
              <a:rPr lang="en-US" sz="2200" dirty="0" smtClean="0"/>
              <a:t> often requires expensive research to develop and to proceed from invention to a marketable, working invention.</a:t>
            </a:r>
            <a:endParaRPr lang="en-US" sz="2200" b="1" dirty="0" smtClean="0"/>
          </a:p>
          <a:p>
            <a:pPr>
              <a:lnSpc>
                <a:spcPct val="90000"/>
              </a:lnSpc>
            </a:pPr>
            <a:r>
              <a:rPr lang="en-US" sz="2200" dirty="0" smtClean="0"/>
              <a:t>It is essential for there to be a way for inventors to control others’ access to the technologies that they develop.</a:t>
            </a:r>
          </a:p>
          <a:p>
            <a:pPr>
              <a:lnSpc>
                <a:spcPct val="90000"/>
              </a:lnSpc>
            </a:pPr>
            <a:r>
              <a:rPr lang="en-US" sz="2200" dirty="0" smtClean="0"/>
              <a:t>Research into sophisticated electronic technology is extremely expensive.  Without control over initial access to a drug or technology, it would be difficult for the originating company to recoup its investment.</a:t>
            </a:r>
          </a:p>
          <a:p>
            <a:pPr>
              <a:lnSpc>
                <a:spcPct val="90000"/>
              </a:lnSpc>
            </a:pPr>
            <a:r>
              <a:rPr lang="en-US" sz="2200" dirty="0" smtClean="0"/>
              <a:t>Unless exclusivity for a new invention can be enforced, the value of new ideas is significantly curtailed.</a:t>
            </a:r>
          </a:p>
          <a:p>
            <a:pPr marL="0" indent="0">
              <a:lnSpc>
                <a:spcPct val="90000"/>
              </a:lnSpc>
              <a:buNone/>
            </a:pPr>
            <a:endParaRPr lang="en-US" sz="2400" dirty="0" smtClean="0"/>
          </a:p>
          <a:p>
            <a:pPr>
              <a:lnSpc>
                <a:spcPct val="90000"/>
              </a:lnSpc>
            </a:pPr>
            <a:endParaRPr lang="en-US" sz="2400" dirty="0" smtClean="0"/>
          </a:p>
          <a:p>
            <a:endParaRPr lang="en-US" dirty="0"/>
          </a:p>
        </p:txBody>
      </p:sp>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4953000"/>
            <a:ext cx="2716960"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 xmlns:p14="http://schemas.microsoft.com/office/powerpoint/2010/main" val="3184673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University/Non-Profit Patents?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40</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b="1" dirty="0" smtClean="0">
                <a:latin typeface="+mj-lt"/>
              </a:rPr>
              <a:t>Non-Profits and Universities Each Annually Spend about $15 Billion in R &amp;D</a:t>
            </a:r>
          </a:p>
          <a:p>
            <a:pPr>
              <a:lnSpc>
                <a:spcPct val="120000"/>
              </a:lnSpc>
            </a:pPr>
            <a:r>
              <a:rPr lang="en-US" sz="2000" dirty="0" smtClean="0">
                <a:latin typeface="+mj-lt"/>
              </a:rPr>
              <a:t>For example, non-profits may provide grants to researchers whose investigations further the aims of the non-profit.</a:t>
            </a:r>
          </a:p>
          <a:p>
            <a:pPr>
              <a:lnSpc>
                <a:spcPct val="120000"/>
              </a:lnSpc>
            </a:pPr>
            <a:r>
              <a:rPr lang="en-US" sz="2000" dirty="0" smtClean="0">
                <a:latin typeface="+mj-lt"/>
              </a:rPr>
              <a:t>In addition to their educational mission, universities generally sponsor research by their professors and graduate students.</a:t>
            </a:r>
            <a:endParaRPr lang="en-US" sz="2000" dirty="0">
              <a:latin typeface="+mj-lt"/>
            </a:endParaRPr>
          </a:p>
          <a:p>
            <a:pPr>
              <a:lnSpc>
                <a:spcPct val="120000"/>
              </a:lnSpc>
            </a:pPr>
            <a:r>
              <a:rPr lang="en-US" sz="2000" dirty="0" smtClean="0">
                <a:latin typeface="+mj-lt"/>
              </a:rPr>
              <a:t>A grant by a non-profit or an employment contract of a university professor may result in the assignment of all or part of the patent rights based on that grant to fall under the control of the non-profit or university.</a:t>
            </a:r>
          </a:p>
          <a:p>
            <a:pPr>
              <a:lnSpc>
                <a:spcPct val="120000"/>
              </a:lnSpc>
            </a:pPr>
            <a:r>
              <a:rPr lang="en-US" sz="2000" dirty="0" smtClean="0">
                <a:latin typeface="+mj-lt"/>
              </a:rPr>
              <a:t>Many universities have an in-house patent or IP counsel to help manage the technologies developed internally.</a:t>
            </a:r>
          </a:p>
          <a:p>
            <a:pPr>
              <a:lnSpc>
                <a:spcPct val="120000"/>
              </a:lnSpc>
            </a:pPr>
            <a:r>
              <a:rPr lang="en-US" sz="2000" dirty="0" smtClean="0">
                <a:latin typeface="+mj-lt"/>
              </a:rPr>
              <a:t>However, because non-profits and universities generally do not have the ability to commercialize the patents themselves, it is often necessary for these types of entities to license or sell the patents.</a:t>
            </a:r>
          </a:p>
          <a:p>
            <a:pPr>
              <a:lnSpc>
                <a:spcPct val="120000"/>
              </a:lnSpc>
            </a:pPr>
            <a:r>
              <a:rPr lang="en-US" sz="2000" dirty="0" smtClean="0">
                <a:latin typeface="+mj-lt"/>
              </a:rPr>
              <a:t>These entities differ from other Non-Practicing Entities (discussed further below) in that research is a fundamental part of a university’s mission and seeking to fund drug development or cheap technology may be directly related to a non-profit’s mission, so it is important to provide such institutions with a regime that facilitates their ability to recoup their research investments.</a:t>
            </a:r>
          </a:p>
        </p:txBody>
      </p:sp>
      <p:pic>
        <p:nvPicPr>
          <p:cNvPr id="20484" name="Picture 4" descr="C:\Users\jonsc\AppData\Local\Microsoft\Windows\INetCache\IE\ZHH1I2VC\books[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2614589"/>
            <a:ext cx="2171761" cy="16288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645609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400" i="1" dirty="0" smtClean="0">
                <a:latin typeface="Times New Roman" pitchFamily="18" charset="0"/>
                <a:cs typeface="Times New Roman" pitchFamily="18" charset="0"/>
              </a:rPr>
              <a:t>Patents: Government</a:t>
            </a:r>
            <a:endParaRPr lang="en-US" sz="24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41</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dirty="0" smtClean="0">
                <a:latin typeface="+mj-lt"/>
              </a:rPr>
              <a:t>The U.S. Government spends about $125 Billion annually in R&amp;D Funding (Source, AAAS).</a:t>
            </a:r>
          </a:p>
          <a:p>
            <a:pPr>
              <a:lnSpc>
                <a:spcPct val="120000"/>
              </a:lnSpc>
            </a:pPr>
            <a:r>
              <a:rPr lang="en-US" sz="2000" dirty="0" smtClean="0">
                <a:latin typeface="+mj-lt"/>
              </a:rPr>
              <a:t> This funding is split roughly evenly between defense and nondefense research, and represents about 0.8% of GDP and about 4% of the Federal Budget.</a:t>
            </a:r>
          </a:p>
          <a:p>
            <a:pPr>
              <a:lnSpc>
                <a:spcPct val="120000"/>
              </a:lnSpc>
            </a:pPr>
            <a:r>
              <a:rPr lang="en-US" sz="2000" dirty="0" smtClean="0">
                <a:latin typeface="+mj-lt"/>
              </a:rPr>
              <a:t>Major R&amp;D Agencies include AARA Research, USDA, DOD , NASA, DOE, NSF, and NIH.</a:t>
            </a:r>
          </a:p>
          <a:p>
            <a:pPr>
              <a:lnSpc>
                <a:spcPct val="120000"/>
              </a:lnSpc>
            </a:pPr>
            <a:r>
              <a:rPr lang="en-US" sz="2000" dirty="0" smtClean="0">
                <a:latin typeface="+mj-lt"/>
              </a:rPr>
              <a:t>The government also funds R&amp;D  though grants, contracts, cooperative agreements, and other types of “funding agreement(s).”</a:t>
            </a:r>
          </a:p>
          <a:p>
            <a:pPr>
              <a:lnSpc>
                <a:spcPct val="120000"/>
              </a:lnSpc>
            </a:pPr>
            <a:r>
              <a:rPr lang="en-US" sz="2000" dirty="0" smtClean="0">
                <a:latin typeface="+mj-lt"/>
              </a:rPr>
              <a:t>However, government funding can cause the government to have partial control over patents acquired using government funds.</a:t>
            </a:r>
          </a:p>
          <a:p>
            <a:pPr>
              <a:lnSpc>
                <a:spcPct val="120000"/>
              </a:lnSpc>
            </a:pPr>
            <a:r>
              <a:rPr lang="en-US" sz="2000" dirty="0" smtClean="0">
                <a:latin typeface="+mj-lt"/>
              </a:rPr>
              <a:t>At a minimum, the government usually receives a license to use technologies it funds.</a:t>
            </a:r>
          </a:p>
          <a:p>
            <a:pPr>
              <a:lnSpc>
                <a:spcPct val="120000"/>
              </a:lnSpc>
            </a:pPr>
            <a:r>
              <a:rPr lang="en-US" sz="2000" dirty="0" smtClean="0">
                <a:latin typeface="+mj-lt"/>
              </a:rPr>
              <a:t>Legal authorities such as the Federal Acquisition Regulation (FAR) and the Defense Federal Acquisition Supplement (DFARS) govern the rights the government has to research it helps fund.</a:t>
            </a:r>
          </a:p>
          <a:p>
            <a:pPr>
              <a:lnSpc>
                <a:spcPct val="120000"/>
              </a:lnSpc>
            </a:pPr>
            <a:r>
              <a:rPr lang="en-US" sz="2000" dirty="0" smtClean="0">
                <a:latin typeface="+mj-lt"/>
              </a:rPr>
              <a:t>Government funding may reach beyond the patents for which it was specifically used; While government funding can be a great way to get financial support for research, </a:t>
            </a:r>
            <a:r>
              <a:rPr lang="en-US" sz="2000" u="sng" dirty="0" smtClean="0">
                <a:latin typeface="+mj-lt"/>
              </a:rPr>
              <a:t>it is important to consider carefully</a:t>
            </a:r>
            <a:r>
              <a:rPr lang="en-US" sz="2000" dirty="0" smtClean="0">
                <a:latin typeface="+mj-lt"/>
              </a:rPr>
              <a:t> the impact of such funding on patents that are wholly or partially supported by such funding.</a:t>
            </a:r>
          </a:p>
          <a:p>
            <a:pPr>
              <a:lnSpc>
                <a:spcPct val="120000"/>
              </a:lnSpc>
            </a:pPr>
            <a:endParaRPr lang="en-US" sz="2000" dirty="0" smtClean="0">
              <a:latin typeface="+mj-lt"/>
            </a:endParaRPr>
          </a:p>
          <a:p>
            <a:pPr>
              <a:lnSpc>
                <a:spcPct val="120000"/>
              </a:lnSpc>
            </a:pPr>
            <a:endParaRPr lang="en-US" sz="2000" dirty="0" smtClean="0">
              <a:latin typeface="+mj-lt"/>
            </a:endParaRPr>
          </a:p>
        </p:txBody>
      </p:sp>
      <p:pic>
        <p:nvPicPr>
          <p:cNvPr id="21506" name="Picture 2" descr="C:\Users\jonsc\AppData\Local\Microsoft\Windows\INetCache\IE\5IIZ6Z20\american-flag-clip-art-waving-waves[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0" y="1981200"/>
            <a:ext cx="2107110" cy="1914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4032406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457200"/>
            <a:ext cx="7772400" cy="746760"/>
          </a:xfrm>
          <a:prstGeom prst="rect">
            <a:avLst/>
          </a:prstGeom>
        </p:spPr>
        <p:txBody>
          <a:bodyPr>
            <a:noAutofit/>
          </a:bodyPr>
          <a:lstStyle/>
          <a:p>
            <a:r>
              <a:rPr lang="en-US" sz="2800" i="1" dirty="0" smtClean="0">
                <a:latin typeface="Times New Roman" pitchFamily="18" charset="0"/>
                <a:cs typeface="Times New Roman" pitchFamily="18" charset="0"/>
              </a:rPr>
              <a:t>Perspectives on Patents: Venture </a:t>
            </a:r>
            <a:r>
              <a:rPr lang="en-US" sz="2800" i="1" dirty="0">
                <a:latin typeface="Times New Roman" pitchFamily="18" charset="0"/>
                <a:cs typeface="Times New Roman" pitchFamily="18" charset="0"/>
              </a:rPr>
              <a:t>Capitalists/Investors/Non-Practicing </a:t>
            </a:r>
            <a:r>
              <a:rPr lang="en-US" sz="2800" i="1" dirty="0" smtClean="0">
                <a:latin typeface="Times New Roman" pitchFamily="18" charset="0"/>
                <a:cs typeface="Times New Roman" pitchFamily="18" charset="0"/>
              </a:rPr>
              <a:t>Entities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42</a:t>
            </a:fld>
            <a:endParaRPr lang="en-US" dirty="0">
              <a:solidFill>
                <a:srgbClr val="FF0000"/>
              </a:solidFill>
            </a:endParaRPr>
          </a:p>
        </p:txBody>
      </p:sp>
      <p:sp>
        <p:nvSpPr>
          <p:cNvPr id="7" name="Content Placeholder 2"/>
          <p:cNvSpPr txBox="1">
            <a:spLocks/>
          </p:cNvSpPr>
          <p:nvPr/>
        </p:nvSpPr>
        <p:spPr>
          <a:xfrm>
            <a:off x="609600" y="1584325"/>
            <a:ext cx="7315200" cy="2953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dirty="0"/>
              <a:t>Investors are looking for businesses that can provide </a:t>
            </a:r>
            <a:r>
              <a:rPr lang="en-US" sz="2000" b="1" dirty="0"/>
              <a:t>sustainable competitive advantage</a:t>
            </a:r>
            <a:r>
              <a:rPr lang="en-US" sz="2000" dirty="0"/>
              <a:t>. </a:t>
            </a:r>
          </a:p>
          <a:p>
            <a:pPr>
              <a:lnSpc>
                <a:spcPct val="120000"/>
              </a:lnSpc>
            </a:pPr>
            <a:r>
              <a:rPr lang="en-US" sz="2000" dirty="0" smtClean="0">
                <a:latin typeface="+mj-lt"/>
              </a:rPr>
              <a:t>Patent provides competitive advantage that is not easily duplicated by competitors. </a:t>
            </a:r>
          </a:p>
          <a:p>
            <a:pPr marL="0" indent="0">
              <a:lnSpc>
                <a:spcPct val="120000"/>
              </a:lnSpc>
              <a:buNone/>
            </a:pPr>
            <a:r>
              <a:rPr lang="en-US" sz="2000" dirty="0" smtClean="0">
                <a:latin typeface="+mj-lt"/>
              </a:rPr>
              <a:t>Ex) What Yozma Venture Group &amp; Tech Coast Angels</a:t>
            </a:r>
          </a:p>
          <a:p>
            <a:pPr marL="0" indent="0">
              <a:lnSpc>
                <a:spcPct val="120000"/>
              </a:lnSpc>
              <a:buNone/>
            </a:pPr>
            <a:r>
              <a:rPr lang="en-US" sz="2000" dirty="0" smtClean="0">
                <a:latin typeface="+mj-lt"/>
              </a:rPr>
              <a:t>look for before placing their money </a:t>
            </a:r>
          </a:p>
          <a:p>
            <a:pPr marL="0" indent="0">
              <a:lnSpc>
                <a:spcPct val="120000"/>
              </a:lnSpc>
              <a:buNone/>
            </a:pPr>
            <a:r>
              <a:rPr lang="en-US" sz="2000" dirty="0">
                <a:latin typeface="+mj-lt"/>
              </a:rPr>
              <a:t>o</a:t>
            </a:r>
            <a:r>
              <a:rPr lang="en-US" sz="2000" dirty="0" smtClean="0">
                <a:latin typeface="+mj-lt"/>
              </a:rPr>
              <a:t>n the table:</a:t>
            </a:r>
          </a:p>
        </p:txBody>
      </p:sp>
      <p:pic>
        <p:nvPicPr>
          <p:cNvPr id="5" name="Picture 4"/>
          <p:cNvPicPr>
            <a:picLocks noChangeAspect="1"/>
          </p:cNvPicPr>
          <p:nvPr/>
        </p:nvPicPr>
        <p:blipFill rotWithShape="1">
          <a:blip r:embed="rId3" cstate="print"/>
          <a:srcRect l="38568" t="61252" r="22434" b="25745"/>
          <a:stretch/>
        </p:blipFill>
        <p:spPr>
          <a:xfrm>
            <a:off x="785094" y="5196906"/>
            <a:ext cx="7440789" cy="1513573"/>
          </a:xfrm>
          <a:prstGeom prst="rect">
            <a:avLst/>
          </a:prstGeom>
        </p:spPr>
      </p:pic>
      <p:sp>
        <p:nvSpPr>
          <p:cNvPr id="6" name="Rectangle 5"/>
          <p:cNvSpPr/>
          <p:nvPr/>
        </p:nvSpPr>
        <p:spPr>
          <a:xfrm>
            <a:off x="3657600" y="6019800"/>
            <a:ext cx="1981200" cy="33655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p:cNvPicPr>
            <a:picLocks noChangeAspect="1"/>
          </p:cNvPicPr>
          <p:nvPr/>
        </p:nvPicPr>
        <p:blipFill>
          <a:blip r:embed="rId4" cstate="print"/>
          <a:stretch>
            <a:fillRect/>
          </a:stretch>
        </p:blipFill>
        <p:spPr>
          <a:xfrm>
            <a:off x="7089504" y="2709328"/>
            <a:ext cx="1560125" cy="1087051"/>
          </a:xfrm>
          <a:prstGeom prst="rect">
            <a:avLst/>
          </a:prstGeom>
        </p:spPr>
      </p:pic>
      <p:pic>
        <p:nvPicPr>
          <p:cNvPr id="9" name="Picture 8"/>
          <p:cNvPicPr>
            <a:picLocks noChangeAspect="1"/>
          </p:cNvPicPr>
          <p:nvPr/>
        </p:nvPicPr>
        <p:blipFill rotWithShape="1">
          <a:blip r:embed="rId5" cstate="print"/>
          <a:srcRect l="28119" t="53390" r="34984" b="38696"/>
          <a:stretch/>
        </p:blipFill>
        <p:spPr>
          <a:xfrm>
            <a:off x="3924603" y="4013072"/>
            <a:ext cx="5257193" cy="1096276"/>
          </a:xfrm>
          <a:prstGeom prst="rect">
            <a:avLst/>
          </a:prstGeom>
        </p:spPr>
      </p:pic>
      <p:pic>
        <p:nvPicPr>
          <p:cNvPr id="3" name="Picture 2"/>
          <p:cNvPicPr>
            <a:picLocks noChangeAspect="1"/>
          </p:cNvPicPr>
          <p:nvPr/>
        </p:nvPicPr>
        <p:blipFill rotWithShape="1">
          <a:blip r:embed="rId6" cstate="print"/>
          <a:srcRect l="1776" t="9710" r="73832" b="84385"/>
          <a:stretch/>
        </p:blipFill>
        <p:spPr>
          <a:xfrm>
            <a:off x="674024" y="4549129"/>
            <a:ext cx="3241287" cy="472660"/>
          </a:xfrm>
          <a:prstGeom prst="rect">
            <a:avLst/>
          </a:prstGeom>
        </p:spPr>
      </p:pic>
    </p:spTree>
    <p:extLst>
      <p:ext uri="{BB962C8B-B14F-4D97-AF65-F5344CB8AC3E}">
        <p14:creationId xmlns="" xmlns:p14="http://schemas.microsoft.com/office/powerpoint/2010/main" val="3886704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457200"/>
            <a:ext cx="7620000" cy="746760"/>
          </a:xfrm>
          <a:prstGeom prst="rect">
            <a:avLst/>
          </a:prstGeom>
        </p:spPr>
        <p:txBody>
          <a:bodyPr>
            <a:noAutofit/>
          </a:bodyPr>
          <a:lstStyle/>
          <a:p>
            <a:r>
              <a:rPr lang="en-US" sz="2800" i="1" dirty="0" smtClean="0">
                <a:latin typeface="Times New Roman" pitchFamily="18" charset="0"/>
                <a:cs typeface="Times New Roman" pitchFamily="18" charset="0"/>
              </a:rPr>
              <a:t>Perspectives on Patents: Venture </a:t>
            </a:r>
            <a:r>
              <a:rPr lang="en-US" sz="2800" i="1" dirty="0">
                <a:latin typeface="Times New Roman" pitchFamily="18" charset="0"/>
                <a:cs typeface="Times New Roman" pitchFamily="18" charset="0"/>
              </a:rPr>
              <a:t>Capitalists/Investors/Non-Practicing </a:t>
            </a:r>
            <a:r>
              <a:rPr lang="en-US" sz="2800" i="1" dirty="0" smtClean="0">
                <a:latin typeface="Times New Roman" pitchFamily="18" charset="0"/>
                <a:cs typeface="Times New Roman" pitchFamily="18" charset="0"/>
              </a:rPr>
              <a:t>Entities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43</a:t>
            </a:fld>
            <a:endParaRPr lang="en-US" dirty="0">
              <a:solidFill>
                <a:srgbClr val="FF0000"/>
              </a:solidFill>
            </a:endParaRPr>
          </a:p>
        </p:txBody>
      </p:sp>
      <p:sp>
        <p:nvSpPr>
          <p:cNvPr id="7" name="Content Placeholder 2"/>
          <p:cNvSpPr txBox="1">
            <a:spLocks/>
          </p:cNvSpPr>
          <p:nvPr/>
        </p:nvSpPr>
        <p:spPr>
          <a:xfrm>
            <a:off x="838200" y="1981200"/>
            <a:ext cx="7315200" cy="458787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Non-Practicing Entities (NPEs) allow inventors to exercise their patent rights when they have no capability to manufacture products.</a:t>
            </a:r>
          </a:p>
          <a:p>
            <a:pPr marL="0" indent="0">
              <a:lnSpc>
                <a:spcPct val="120000"/>
              </a:lnSpc>
              <a:buNone/>
            </a:pPr>
            <a:r>
              <a:rPr lang="en-US" sz="2000" dirty="0" smtClean="0">
                <a:latin typeface="+mj-lt"/>
              </a:rPr>
              <a:t>Ex) Intellectual Ventures, Lemelson patents, </a:t>
            </a:r>
          </a:p>
          <a:p>
            <a:pPr>
              <a:lnSpc>
                <a:spcPct val="120000"/>
              </a:lnSpc>
            </a:pPr>
            <a:r>
              <a:rPr lang="en-US" sz="2000" dirty="0" smtClean="0">
                <a:latin typeface="+mj-lt"/>
              </a:rPr>
              <a:t>NPEs are sometimes referred to as “</a:t>
            </a:r>
            <a:r>
              <a:rPr lang="en-US" sz="2000" b="1" dirty="0" smtClean="0">
                <a:latin typeface="+mj-lt"/>
              </a:rPr>
              <a:t>patent trolls</a:t>
            </a:r>
            <a:r>
              <a:rPr lang="en-US" sz="2000" dirty="0" smtClean="0">
                <a:latin typeface="+mj-lt"/>
              </a:rPr>
              <a:t>” because they do not invest resources in commercializing products but sue companies that produces products.</a:t>
            </a:r>
          </a:p>
          <a:p>
            <a:pPr>
              <a:lnSpc>
                <a:spcPct val="120000"/>
              </a:lnSpc>
            </a:pPr>
            <a:r>
              <a:rPr lang="en-US" sz="2000" dirty="0" smtClean="0">
                <a:latin typeface="+mj-lt"/>
              </a:rPr>
              <a:t>Theory: Some people are able to predict what will become valuable in the future, file patents and capitalize on the paper patents after another commercialize the invention.  Jerry Lemelson filed more than 600 patents, and litigated some to collect royalties over $1 billion.</a:t>
            </a:r>
          </a:p>
          <a:p>
            <a:pPr>
              <a:lnSpc>
                <a:spcPct val="120000"/>
              </a:lnSpc>
            </a:pPr>
            <a:r>
              <a:rPr lang="en-US" sz="2000" dirty="0" smtClean="0">
                <a:latin typeface="+mj-lt"/>
              </a:rPr>
              <a:t>USPTO, legislature and courts have looked for ways to decrease influence of NPEs while preserving the rights of legitimate small inventors.  Certain fields, such as business method and software industry are especially prone to attack by NPEs.  No solution has been found for selective remedy.</a:t>
            </a:r>
          </a:p>
          <a:p>
            <a:pPr>
              <a:lnSpc>
                <a:spcPct val="120000"/>
              </a:lnSpc>
            </a:pPr>
            <a:r>
              <a:rPr lang="en-US" sz="2000" dirty="0" smtClean="0">
                <a:latin typeface="+mj-lt"/>
              </a:rPr>
              <a:t>NPEs sometimes invents themselves, other times buy inventions from small inventors or sue on their behalves.  NPEs note that established corporations sometimes ignore small inventors until being sued.  </a:t>
            </a:r>
            <a:endParaRPr lang="en-US" sz="2000" dirty="0">
              <a:latin typeface="+mj-lt"/>
            </a:endParaRPr>
          </a:p>
          <a:p>
            <a:pPr>
              <a:lnSpc>
                <a:spcPct val="120000"/>
              </a:lnSpc>
            </a:pPr>
            <a:r>
              <a:rPr lang="en-US" sz="2000" dirty="0" smtClean="0">
                <a:latin typeface="+mj-lt"/>
              </a:rPr>
              <a:t>The patent system rewards the first inventor who files a patent, whether or not he or she has the resource to manufacture the product.</a:t>
            </a:r>
          </a:p>
        </p:txBody>
      </p:sp>
    </p:spTree>
    <p:extLst>
      <p:ext uri="{BB962C8B-B14F-4D97-AF65-F5344CB8AC3E}">
        <p14:creationId xmlns="" xmlns:p14="http://schemas.microsoft.com/office/powerpoint/2010/main" val="30960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457200"/>
            <a:ext cx="7086600" cy="746760"/>
          </a:xfrm>
          <a:prstGeom prst="rect">
            <a:avLst/>
          </a:prstGeom>
        </p:spPr>
        <p:txBody>
          <a:bodyPr>
            <a:noAutofit/>
          </a:bodyPr>
          <a:lstStyle/>
          <a:p>
            <a:r>
              <a:rPr lang="en-US" sz="2800" i="1" dirty="0">
                <a:latin typeface="Times New Roman" pitchFamily="18" charset="0"/>
                <a:cs typeface="Times New Roman" pitchFamily="18" charset="0"/>
              </a:rPr>
              <a:t>Patents: </a:t>
            </a:r>
            <a:r>
              <a:rPr lang="en-US" sz="2800" i="1" dirty="0" smtClean="0">
                <a:latin typeface="Times New Roman" pitchFamily="18" charset="0"/>
                <a:cs typeface="Times New Roman" pitchFamily="18" charset="0"/>
              </a:rPr>
              <a:t>Large Corporations and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Established producer?</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44</a:t>
            </a:fld>
            <a:endParaRPr lang="en-US" dirty="0">
              <a:solidFill>
                <a:srgbClr val="FF0000"/>
              </a:solidFill>
            </a:endParaRPr>
          </a:p>
        </p:txBody>
      </p:sp>
      <p:sp>
        <p:nvSpPr>
          <p:cNvPr id="7" name="Content Placeholder 2"/>
          <p:cNvSpPr txBox="1">
            <a:spLocks/>
          </p:cNvSpPr>
          <p:nvPr/>
        </p:nvSpPr>
        <p:spPr>
          <a:xfrm>
            <a:off x="609600" y="1752600"/>
            <a:ext cx="5715000" cy="4876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Why Established Producers Maintain a Patent Porfolio?</a:t>
            </a:r>
          </a:p>
          <a:p>
            <a:pPr>
              <a:lnSpc>
                <a:spcPct val="120000"/>
              </a:lnSpc>
            </a:pPr>
            <a:r>
              <a:rPr lang="en-US" sz="2000" b="1" dirty="0" smtClean="0">
                <a:latin typeface="+mj-lt"/>
              </a:rPr>
              <a:t>Sustainable Competitive Edge</a:t>
            </a:r>
            <a:r>
              <a:rPr lang="en-US" sz="2000" dirty="0" smtClean="0">
                <a:latin typeface="+mj-lt"/>
              </a:rPr>
              <a:t>: The U.S. fortune 500 companies compete internationally in a newly trade liberalized market.  The GDP of residents of the U.S. is higher than that of many other countries, which makes U.S. produced products more expensive.  The competitive edge has to come from producing high-tech / high-quality product that others cannot produce or is protected by IP rights. R &amp; D cost must be recouped by maintainable proprietary interest.  </a:t>
            </a:r>
          </a:p>
          <a:p>
            <a:pPr>
              <a:lnSpc>
                <a:spcPct val="120000"/>
              </a:lnSpc>
            </a:pPr>
            <a:r>
              <a:rPr lang="en-US" sz="2000" b="1" dirty="0" smtClean="0">
                <a:latin typeface="+mj-lt"/>
              </a:rPr>
              <a:t>Negotiation Chip</a:t>
            </a:r>
            <a:r>
              <a:rPr lang="en-US" sz="2000" dirty="0" smtClean="0">
                <a:latin typeface="+mj-lt"/>
              </a:rPr>
              <a:t>: Large corporations can be sued by other producers in similar fields.  To leverage settlement, the corporations keep a large portfolio of patents that can be used in counterclaim lawsuit (Samsung v Apple).  Further, cross licensing prevents lawsuits in advance.</a:t>
            </a:r>
          </a:p>
          <a:p>
            <a:pPr>
              <a:lnSpc>
                <a:spcPct val="120000"/>
              </a:lnSpc>
            </a:pPr>
            <a:r>
              <a:rPr lang="en-US" sz="2000" b="1" dirty="0" smtClean="0">
                <a:latin typeface="+mj-lt"/>
              </a:rPr>
              <a:t>Defensive Patenting</a:t>
            </a:r>
            <a:r>
              <a:rPr lang="en-US" sz="2000" dirty="0" smtClean="0">
                <a:latin typeface="+mj-lt"/>
              </a:rPr>
              <a:t>: If someone else patents before you, the other person may keep you from practicing your invention, either by excluding you at the border (ITC) or filing a lawsuit inside the U.S.  </a:t>
            </a:r>
          </a:p>
          <a:p>
            <a:pPr marL="0" indent="0">
              <a:lnSpc>
                <a:spcPct val="120000"/>
              </a:lnSpc>
              <a:buNone/>
            </a:pPr>
            <a:endParaRPr lang="en-US" sz="2000" dirty="0" smtClean="0">
              <a:latin typeface="+mj-lt"/>
            </a:endParaRPr>
          </a:p>
        </p:txBody>
      </p:sp>
      <p:sp>
        <p:nvSpPr>
          <p:cNvPr id="9" name="Content Placeholder 2"/>
          <p:cNvSpPr txBox="1">
            <a:spLocks/>
          </p:cNvSpPr>
          <p:nvPr/>
        </p:nvSpPr>
        <p:spPr>
          <a:xfrm>
            <a:off x="6199073" y="5781585"/>
            <a:ext cx="2841854" cy="4668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Google Glass D659741 S1</a:t>
            </a:r>
          </a:p>
        </p:txBody>
      </p:sp>
      <p:pic>
        <p:nvPicPr>
          <p:cNvPr id="3" name="Picture 2"/>
          <p:cNvPicPr>
            <a:picLocks noChangeAspect="1"/>
          </p:cNvPicPr>
          <p:nvPr/>
        </p:nvPicPr>
        <p:blipFill>
          <a:blip r:embed="rId3" cstate="print"/>
          <a:stretch>
            <a:fillRect/>
          </a:stretch>
        </p:blipFill>
        <p:spPr>
          <a:xfrm>
            <a:off x="6906779" y="1717112"/>
            <a:ext cx="1322821" cy="1332179"/>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75821" y="3212153"/>
            <a:ext cx="2057400" cy="1120784"/>
          </a:xfrm>
          <a:prstGeom prst="rect">
            <a:avLst/>
          </a:prstGeom>
        </p:spPr>
      </p:pic>
      <p:pic>
        <p:nvPicPr>
          <p:cNvPr id="6" name="Picture 5"/>
          <p:cNvPicPr>
            <a:picLocks noChangeAspect="1"/>
          </p:cNvPicPr>
          <p:nvPr/>
        </p:nvPicPr>
        <p:blipFill>
          <a:blip r:embed="rId5" cstate="print"/>
          <a:stretch>
            <a:fillRect/>
          </a:stretch>
        </p:blipFill>
        <p:spPr>
          <a:xfrm rot="5400000">
            <a:off x="6913587" y="4021324"/>
            <a:ext cx="1285784" cy="2071873"/>
          </a:xfrm>
          <a:prstGeom prst="rect">
            <a:avLst/>
          </a:prstGeom>
        </p:spPr>
      </p:pic>
    </p:spTree>
    <p:extLst>
      <p:ext uri="{BB962C8B-B14F-4D97-AF65-F5344CB8AC3E}">
        <p14:creationId xmlns="" xmlns:p14="http://schemas.microsoft.com/office/powerpoint/2010/main" val="2816783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Recent Developments (Domestic)</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45</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TextBox 4"/>
          <p:cNvSpPr txBox="1"/>
          <p:nvPr/>
        </p:nvSpPr>
        <p:spPr>
          <a:xfrm>
            <a:off x="1066800" y="1844332"/>
            <a:ext cx="7837898" cy="4739759"/>
          </a:xfrm>
          <a:prstGeom prst="rect">
            <a:avLst/>
          </a:prstGeom>
          <a:noFill/>
        </p:spPr>
        <p:txBody>
          <a:bodyPr wrap="square" rtlCol="0">
            <a:spAutoFit/>
          </a:bodyPr>
          <a:lstStyle/>
          <a:p>
            <a:pPr lvl="0"/>
            <a:r>
              <a:rPr lang="en-US" altLang="en-US" sz="1600" b="1" dirty="0" smtClean="0">
                <a:solidFill>
                  <a:srgbClr val="333333"/>
                </a:solidFill>
                <a:latin typeface="Arial" panose="020B0604020202020204" pitchFamily="34" charset="0"/>
                <a:cs typeface="Arial" panose="020B0604020202020204" pitchFamily="34" charset="0"/>
              </a:rPr>
              <a:t>Congress</a:t>
            </a:r>
          </a:p>
          <a:p>
            <a:pPr lvl="0"/>
            <a:endParaRPr lang="en-US" altLang="en-US" sz="1600" b="1" dirty="0">
              <a:solidFill>
                <a:srgbClr val="333333"/>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ltLang="en-US" sz="1600" dirty="0" smtClean="0">
                <a:solidFill>
                  <a:srgbClr val="333333"/>
                </a:solidFill>
                <a:latin typeface="Arial" panose="020B0604020202020204" pitchFamily="34" charset="0"/>
                <a:cs typeface="Arial" panose="020B0604020202020204" pitchFamily="34" charset="0"/>
              </a:rPr>
              <a:t>The AIA (America Invents Act) of September 16, 2011 was a major step by Congress to update the Patent System as a whole; it is now fully implemented</a:t>
            </a:r>
          </a:p>
          <a:p>
            <a:pPr marL="285750" lvl="0" indent="-285750">
              <a:buFont typeface="Arial" panose="020B0604020202020204" pitchFamily="34" charset="0"/>
              <a:buChar char="•"/>
            </a:pPr>
            <a:r>
              <a:rPr lang="en-US" altLang="en-US" sz="1600" dirty="0" smtClean="0">
                <a:solidFill>
                  <a:srgbClr val="333333"/>
                </a:solidFill>
                <a:latin typeface="Arial" panose="020B0604020202020204" pitchFamily="34" charset="0"/>
                <a:cs typeface="Arial" panose="020B0604020202020204" pitchFamily="34" charset="0"/>
              </a:rPr>
              <a:t>Pending before the 114</a:t>
            </a:r>
            <a:r>
              <a:rPr lang="en-US" altLang="en-US" sz="1600" baseline="30000" dirty="0" smtClean="0">
                <a:solidFill>
                  <a:srgbClr val="333333"/>
                </a:solidFill>
                <a:latin typeface="Arial" panose="020B0604020202020204" pitchFamily="34" charset="0"/>
                <a:cs typeface="Arial" panose="020B0604020202020204" pitchFamily="34" charset="0"/>
              </a:rPr>
              <a:t>th</a:t>
            </a:r>
            <a:r>
              <a:rPr lang="en-US" altLang="en-US" sz="1600" dirty="0" smtClean="0">
                <a:solidFill>
                  <a:srgbClr val="333333"/>
                </a:solidFill>
                <a:latin typeface="Arial" panose="020B0604020202020204" pitchFamily="34" charset="0"/>
                <a:cs typeface="Arial" panose="020B0604020202020204" pitchFamily="34" charset="0"/>
              </a:rPr>
              <a:t> Congress are the:</a:t>
            </a:r>
          </a:p>
          <a:p>
            <a:pPr marL="742950" lvl="1" indent="-285750">
              <a:buFont typeface="Arial" panose="020B0604020202020204" pitchFamily="34" charset="0"/>
              <a:buChar char="•"/>
            </a:pPr>
            <a:r>
              <a:rPr lang="en-US" altLang="en-US" sz="1400" dirty="0">
                <a:solidFill>
                  <a:srgbClr val="333333"/>
                </a:solidFill>
                <a:latin typeface="Arial" panose="020B0604020202020204" pitchFamily="34" charset="0"/>
                <a:cs typeface="Arial" panose="020B0604020202020204" pitchFamily="34" charset="0"/>
              </a:rPr>
              <a:t>PATENT Act (S. 1137) &amp; Innovation Act (H.R. 9)</a:t>
            </a:r>
          </a:p>
          <a:p>
            <a:pPr marL="742950" lvl="1" indent="-285750">
              <a:buFont typeface="Arial" panose="020B0604020202020204" pitchFamily="34" charset="0"/>
              <a:buChar char="•"/>
            </a:pPr>
            <a:r>
              <a:rPr lang="en-US" altLang="en-US" sz="1400" dirty="0">
                <a:solidFill>
                  <a:srgbClr val="333333"/>
                </a:solidFill>
                <a:latin typeface="Arial" panose="020B0604020202020204" pitchFamily="34" charset="0"/>
                <a:cs typeface="Arial" panose="020B0604020202020204" pitchFamily="34" charset="0"/>
              </a:rPr>
              <a:t>VENUE Act (S.2733)</a:t>
            </a:r>
          </a:p>
          <a:p>
            <a:pPr marL="742950" lvl="1" indent="-285750">
              <a:buFont typeface="Arial" panose="020B0604020202020204" pitchFamily="34" charset="0"/>
              <a:buChar char="•"/>
            </a:pPr>
            <a:r>
              <a:rPr lang="en-US" altLang="en-US" sz="1400" dirty="0">
                <a:solidFill>
                  <a:srgbClr val="333333"/>
                </a:solidFill>
                <a:latin typeface="Arial" panose="020B0604020202020204" pitchFamily="34" charset="0"/>
                <a:cs typeface="Arial" panose="020B0604020202020204" pitchFamily="34" charset="0"/>
              </a:rPr>
              <a:t>Trade Protection Not Troll Protection Act (H.R. 4829)</a:t>
            </a:r>
          </a:p>
          <a:p>
            <a:pPr marL="742950" lvl="1" indent="-285750">
              <a:buFont typeface="Arial" panose="020B0604020202020204" pitchFamily="34" charset="0"/>
              <a:buChar char="•"/>
            </a:pPr>
            <a:r>
              <a:rPr lang="en-US" altLang="en-US" sz="1400" dirty="0">
                <a:solidFill>
                  <a:srgbClr val="333333"/>
                </a:solidFill>
                <a:latin typeface="Arial" panose="020B0604020202020204" pitchFamily="34" charset="0"/>
                <a:cs typeface="Arial" panose="020B0604020202020204" pitchFamily="34" charset="0"/>
              </a:rPr>
              <a:t>STRONG Act (S. 632)</a:t>
            </a:r>
          </a:p>
          <a:p>
            <a:pPr marL="742950" lvl="1" indent="-285750">
              <a:buFont typeface="Arial" panose="020B0604020202020204" pitchFamily="34" charset="0"/>
              <a:buChar char="•"/>
            </a:pPr>
            <a:r>
              <a:rPr lang="en-US" altLang="en-US" sz="1400" dirty="0">
                <a:solidFill>
                  <a:srgbClr val="333333"/>
                </a:solidFill>
                <a:latin typeface="Arial" panose="020B0604020202020204" pitchFamily="34" charset="0"/>
                <a:cs typeface="Arial" panose="020B0604020202020204" pitchFamily="34" charset="0"/>
              </a:rPr>
              <a:t>TROL Act (H.R. 2045)</a:t>
            </a:r>
          </a:p>
          <a:p>
            <a:pPr marL="742950" lvl="1" indent="-285750">
              <a:buFont typeface="Arial" panose="020B0604020202020204" pitchFamily="34" charset="0"/>
              <a:buChar char="•"/>
            </a:pPr>
            <a:r>
              <a:rPr lang="en-US" altLang="en-US" sz="1400" dirty="0">
                <a:solidFill>
                  <a:srgbClr val="333333"/>
                </a:solidFill>
                <a:latin typeface="Arial" panose="020B0604020202020204" pitchFamily="34" charset="0"/>
                <a:cs typeface="Arial" panose="020B0604020202020204" pitchFamily="34" charset="0"/>
              </a:rPr>
              <a:t>Demand Letter Transparency Act of 2015 (H.R. 1896)</a:t>
            </a:r>
          </a:p>
          <a:p>
            <a:pPr marL="742950" lvl="1" indent="-285750">
              <a:buFont typeface="Arial" panose="020B0604020202020204" pitchFamily="34" charset="0"/>
              <a:buChar char="•"/>
            </a:pPr>
            <a:r>
              <a:rPr lang="en-US" altLang="en-US" sz="1400" dirty="0">
                <a:solidFill>
                  <a:srgbClr val="333333"/>
                </a:solidFill>
                <a:latin typeface="Arial" panose="020B0604020202020204" pitchFamily="34" charset="0"/>
                <a:cs typeface="Arial" panose="020B0604020202020204" pitchFamily="34" charset="0"/>
              </a:rPr>
              <a:t>Innovation Protection Act (H.R. 3349</a:t>
            </a:r>
            <a:r>
              <a:rPr lang="en-US" altLang="en-US" sz="1400" dirty="0" smtClean="0">
                <a:solidFill>
                  <a:srgbClr val="333333"/>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US" altLang="en-US" sz="1400" dirty="0" smtClean="0">
                <a:solidFill>
                  <a:srgbClr val="333333"/>
                </a:solidFill>
                <a:latin typeface="Arial" panose="020B0604020202020204" pitchFamily="34" charset="0"/>
                <a:cs typeface="Arial" panose="020B0604020202020204" pitchFamily="34" charset="0"/>
              </a:rPr>
              <a:t>These bills are designed to accomplish various tasks.  The main goals of the bills are to change litigation procedures to avoid frivolous lawsuits, especially by NPEs (non-practicing entities) who would abuse the system by filing lawsuits based on invalid patents, while protecting the value of patents for legitimate patentees.  Different parties have different interests, and hence would like to modify the system to their advantage.</a:t>
            </a:r>
          </a:p>
          <a:p>
            <a:pPr marL="285750" lvl="0" indent="-285750">
              <a:buFont typeface="Arial" panose="020B0604020202020204" pitchFamily="34" charset="0"/>
              <a:buChar char="•"/>
            </a:pPr>
            <a:endParaRPr lang="en-US" altLang="en-US" dirty="0" smtClean="0">
              <a:solidFill>
                <a:srgbClr val="333333"/>
              </a:solidFill>
              <a:latin typeface="Verdana" panose="020B0604030504040204" pitchFamily="34" charset="0"/>
            </a:endParaRPr>
          </a:p>
          <a:p>
            <a:pPr marL="285750" lvl="0" indent="-285750">
              <a:buFont typeface="Arial" panose="020B0604020202020204" pitchFamily="34" charset="0"/>
              <a:buChar char="•"/>
            </a:pPr>
            <a:endParaRPr lang="en-US" altLang="en-US" dirty="0" smtClean="0">
              <a:solidFill>
                <a:srgbClr val="333333"/>
              </a:solidFill>
              <a:latin typeface="Verdana" panose="020B0604030504040204" pitchFamily="34" charset="0"/>
            </a:endParaRPr>
          </a:p>
          <a:p>
            <a:pPr marL="285750" lvl="0" indent="-285750">
              <a:buFont typeface="Arial" panose="020B0604020202020204" pitchFamily="34" charset="0"/>
              <a:buChar char="•"/>
            </a:pPr>
            <a:endParaRPr lang="en-US" altLang="en-US" dirty="0">
              <a:solidFill>
                <a:srgbClr val="333333"/>
              </a:solidFill>
              <a:latin typeface="Verdana" panose="020B0604030504040204" pitchFamily="34" charset="0"/>
            </a:endParaRPr>
          </a:p>
        </p:txBody>
      </p:sp>
      <p:pic>
        <p:nvPicPr>
          <p:cNvPr id="22530" name="Picture 2" descr="C:\Users\jonsc\AppData\Local\Microsoft\Windows\INetCache\IE\LKFYW08I\Uscongress[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34200" y="3124200"/>
            <a:ext cx="1264725" cy="12430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911030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Recent Developments (Domestic)</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46</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TextBox 4"/>
          <p:cNvSpPr txBox="1"/>
          <p:nvPr/>
        </p:nvSpPr>
        <p:spPr>
          <a:xfrm>
            <a:off x="228600" y="1511214"/>
            <a:ext cx="6114207" cy="3754874"/>
          </a:xfrm>
          <a:prstGeom prst="rect">
            <a:avLst/>
          </a:prstGeom>
          <a:noFill/>
        </p:spPr>
        <p:txBody>
          <a:bodyPr wrap="square" rtlCol="0">
            <a:spAutoFit/>
          </a:bodyPr>
          <a:lstStyle/>
          <a:p>
            <a:pPr lvl="0"/>
            <a:r>
              <a:rPr lang="en-US" altLang="en-US" sz="1400" b="1" dirty="0" smtClean="0">
                <a:solidFill>
                  <a:srgbClr val="333333"/>
                </a:solidFill>
                <a:latin typeface="Arial" panose="020B0604020202020204" pitchFamily="34" charset="0"/>
                <a:cs typeface="Arial" panose="020B0604020202020204" pitchFamily="34" charset="0"/>
              </a:rPr>
              <a:t>Federal Courts</a:t>
            </a:r>
          </a:p>
          <a:p>
            <a:pPr marL="285750" lvl="0" indent="-285750">
              <a:buFont typeface="Arial" panose="020B0604020202020204" pitchFamily="34" charset="0"/>
              <a:buChar char="•"/>
            </a:pPr>
            <a:r>
              <a:rPr lang="en-US" altLang="en-US" sz="1400" dirty="0" smtClean="0">
                <a:solidFill>
                  <a:srgbClr val="333333"/>
                </a:solidFill>
                <a:latin typeface="Arial" panose="020B0604020202020204" pitchFamily="34" charset="0"/>
                <a:cs typeface="Arial" panose="020B0604020202020204" pitchFamily="34" charset="0"/>
              </a:rPr>
              <a:t>The Supreme Court has issued several major patent opinions recently:</a:t>
            </a:r>
          </a:p>
          <a:p>
            <a:pPr marL="742950" lvl="1" indent="-285750">
              <a:buFont typeface="Arial" panose="020B0604020202020204" pitchFamily="34" charset="0"/>
              <a:buChar char="•"/>
            </a:pPr>
            <a:r>
              <a:rPr lang="en-US" altLang="en-US" sz="1400" i="1" dirty="0" smtClean="0">
                <a:solidFill>
                  <a:srgbClr val="333333"/>
                </a:solidFill>
                <a:latin typeface="Arial" panose="020B0604020202020204" pitchFamily="34" charset="0"/>
                <a:cs typeface="Arial" panose="020B0604020202020204" pitchFamily="34" charset="0"/>
              </a:rPr>
              <a:t>Kimble v. Marvel (2015):</a:t>
            </a:r>
            <a:r>
              <a:rPr lang="en-US" altLang="en-US" sz="1400" dirty="0" smtClean="0">
                <a:solidFill>
                  <a:srgbClr val="333333"/>
                </a:solidFill>
                <a:latin typeface="Arial" panose="020B0604020202020204" pitchFamily="34" charset="0"/>
                <a:cs typeface="Arial" panose="020B0604020202020204" pitchFamily="34" charset="0"/>
              </a:rPr>
              <a:t> Post-Patent Expiration Royalties</a:t>
            </a:r>
            <a:endParaRPr lang="en-US" altLang="en-US" sz="1400" i="1" dirty="0" smtClean="0">
              <a:solidFill>
                <a:srgbClr val="333333"/>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en-US" sz="1400" i="1" dirty="0" smtClean="0">
                <a:solidFill>
                  <a:srgbClr val="333333"/>
                </a:solidFill>
                <a:latin typeface="Arial" panose="020B0604020202020204" pitchFamily="34" charset="0"/>
                <a:cs typeface="Arial" panose="020B0604020202020204" pitchFamily="34" charset="0"/>
              </a:rPr>
              <a:t>Commil v. Cisco (2015): </a:t>
            </a:r>
            <a:r>
              <a:rPr lang="en-US" altLang="en-US" sz="1400" dirty="0" smtClean="0">
                <a:solidFill>
                  <a:srgbClr val="333333"/>
                </a:solidFill>
                <a:latin typeface="Arial" panose="020B0604020202020204" pitchFamily="34" charset="0"/>
                <a:cs typeface="Arial" panose="020B0604020202020204" pitchFamily="34" charset="0"/>
              </a:rPr>
              <a:t>Belief in Validity as a Defense</a:t>
            </a:r>
            <a:endParaRPr lang="en-US" altLang="en-US" sz="1400" i="1" dirty="0" smtClean="0">
              <a:solidFill>
                <a:srgbClr val="333333"/>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en-US" sz="1400" i="1" dirty="0" smtClean="0">
                <a:solidFill>
                  <a:srgbClr val="333333"/>
                </a:solidFill>
                <a:latin typeface="Arial" panose="020B0604020202020204" pitchFamily="34" charset="0"/>
                <a:cs typeface="Arial" panose="020B0604020202020204" pitchFamily="34" charset="0"/>
              </a:rPr>
              <a:t>Teva v. Sandoz (2015): </a:t>
            </a:r>
            <a:r>
              <a:rPr lang="en-US" altLang="en-US" sz="1400" dirty="0" smtClean="0">
                <a:solidFill>
                  <a:srgbClr val="333333"/>
                </a:solidFill>
                <a:latin typeface="Arial" panose="020B0604020202020204" pitchFamily="34" charset="0"/>
                <a:cs typeface="Arial" panose="020B0604020202020204" pitchFamily="34" charset="0"/>
              </a:rPr>
              <a:t>Review of Factual Matters in Claim Construction</a:t>
            </a:r>
            <a:endParaRPr lang="en-US" altLang="en-US" sz="1400" i="1" dirty="0" smtClean="0">
              <a:solidFill>
                <a:srgbClr val="333333"/>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en-US" sz="1400" i="1" dirty="0" smtClean="0">
                <a:solidFill>
                  <a:srgbClr val="333333"/>
                </a:solidFill>
                <a:latin typeface="Arial" panose="020B0604020202020204" pitchFamily="34" charset="0"/>
                <a:cs typeface="Arial" panose="020B0604020202020204" pitchFamily="34" charset="0"/>
              </a:rPr>
              <a:t>Alice v. CLS Bank (2014): </a:t>
            </a:r>
            <a:r>
              <a:rPr lang="en-US" altLang="en-US" sz="1400" dirty="0" smtClean="0">
                <a:solidFill>
                  <a:srgbClr val="333333"/>
                </a:solidFill>
                <a:latin typeface="Arial" panose="020B0604020202020204" pitchFamily="34" charset="0"/>
                <a:cs typeface="Arial" panose="020B0604020202020204" pitchFamily="34" charset="0"/>
              </a:rPr>
              <a:t>Restrictions on patentable subject matter directed to an “abstract idea” without “significantly more”</a:t>
            </a:r>
          </a:p>
          <a:p>
            <a:pPr marL="742950" lvl="1" indent="-285750">
              <a:buFont typeface="Arial" panose="020B0604020202020204" pitchFamily="34" charset="0"/>
              <a:buChar char="•"/>
            </a:pPr>
            <a:r>
              <a:rPr lang="en-US" altLang="en-US" sz="1400" i="1" dirty="0" smtClean="0">
                <a:solidFill>
                  <a:srgbClr val="333333"/>
                </a:solidFill>
                <a:latin typeface="Arial" panose="020B0604020202020204" pitchFamily="34" charset="0"/>
                <a:cs typeface="Arial" panose="020B0604020202020204" pitchFamily="34" charset="0"/>
              </a:rPr>
              <a:t>Nautilus v. Biosig (2014)</a:t>
            </a:r>
            <a:r>
              <a:rPr lang="en-US" altLang="en-US" sz="1400" dirty="0" smtClean="0">
                <a:solidFill>
                  <a:srgbClr val="333333"/>
                </a:solidFill>
                <a:latin typeface="Arial" panose="020B0604020202020204" pitchFamily="34" charset="0"/>
                <a:cs typeface="Arial" panose="020B0604020202020204" pitchFamily="34" charset="0"/>
              </a:rPr>
              <a:t>: Reasonable certainty standard for indefiniteness</a:t>
            </a:r>
          </a:p>
          <a:p>
            <a:pPr marL="742950" lvl="1" indent="-285750">
              <a:buFont typeface="Arial" panose="020B0604020202020204" pitchFamily="34" charset="0"/>
              <a:buChar char="•"/>
            </a:pPr>
            <a:r>
              <a:rPr lang="en-US" sz="1400" i="1" dirty="0"/>
              <a:t>Limelight v. </a:t>
            </a:r>
            <a:r>
              <a:rPr lang="en-US" sz="1400" i="1" dirty="0" smtClean="0"/>
              <a:t>Akamai (2014)</a:t>
            </a:r>
            <a:r>
              <a:rPr lang="en-US" sz="1400" dirty="0" smtClean="0"/>
              <a:t>: Divided </a:t>
            </a:r>
            <a:r>
              <a:rPr lang="en-US" sz="1400" dirty="0"/>
              <a:t>Infringement for </a:t>
            </a:r>
            <a:r>
              <a:rPr lang="en-US" sz="1400" dirty="0" smtClean="0"/>
              <a:t>Inducement</a:t>
            </a:r>
          </a:p>
          <a:p>
            <a:pPr marL="285750" indent="-285750">
              <a:buFont typeface="Arial" panose="020B0604020202020204" pitchFamily="34" charset="0"/>
              <a:buChar char="•"/>
            </a:pPr>
            <a:r>
              <a:rPr lang="en-US" sz="1400" dirty="0" smtClean="0"/>
              <a:t>Cases granted Cert:</a:t>
            </a:r>
          </a:p>
          <a:p>
            <a:pPr marL="742950" lvl="1" indent="-285750">
              <a:buFont typeface="Arial" panose="020B0604020202020204" pitchFamily="34" charset="0"/>
              <a:buChar char="•"/>
            </a:pPr>
            <a:r>
              <a:rPr lang="en-US" sz="1400" dirty="0" smtClean="0"/>
              <a:t>Cuozzo Speed Technologies v. Lee: Consideration of IPR Rules</a:t>
            </a:r>
          </a:p>
          <a:p>
            <a:pPr marL="742950" lvl="1" indent="-285750">
              <a:buFont typeface="Arial" panose="020B0604020202020204" pitchFamily="34" charset="0"/>
              <a:buChar char="•"/>
            </a:pPr>
            <a:r>
              <a:rPr lang="en-US" sz="1400" dirty="0" smtClean="0"/>
              <a:t>Samsung Electronics Co. V. Apple: Design Patent Damages</a:t>
            </a:r>
          </a:p>
          <a:p>
            <a:pPr marL="742950" lvl="1" indent="-285750">
              <a:buFont typeface="Arial" panose="020B0604020202020204" pitchFamily="34" charset="0"/>
              <a:buChar char="•"/>
            </a:pPr>
            <a:r>
              <a:rPr lang="en-US" sz="1400" dirty="0" smtClean="0"/>
              <a:t>Stryker Corp v. Zimmer and Halo Electronics, Inc. V Pulse Electronics: Willful Infringement</a:t>
            </a:r>
          </a:p>
          <a:p>
            <a:pPr marL="285750" indent="-285750">
              <a:buFont typeface="Arial" panose="020B0604020202020204" pitchFamily="34" charset="0"/>
              <a:buChar char="•"/>
            </a:pPr>
            <a:r>
              <a:rPr lang="en-US" sz="1400" dirty="0" smtClean="0"/>
              <a:t>Various Case are Awaiting Cert Decision</a:t>
            </a:r>
            <a:endParaRPr lang="en-US" dirty="0"/>
          </a:p>
        </p:txBody>
      </p:sp>
      <p:pic>
        <p:nvPicPr>
          <p:cNvPr id="23554" name="Picture 2" descr="C:\Users\jonsc\AppData\Local\Microsoft\Windows\INetCache\IE\ZHH1I2VC\Supreme-Court[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7000" y="1752600"/>
            <a:ext cx="2514600" cy="1683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121963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Recent Developments (Domestic)</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47</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TextBox 4"/>
          <p:cNvSpPr txBox="1"/>
          <p:nvPr/>
        </p:nvSpPr>
        <p:spPr>
          <a:xfrm>
            <a:off x="228601" y="1511214"/>
            <a:ext cx="5715000" cy="5016758"/>
          </a:xfrm>
          <a:prstGeom prst="rect">
            <a:avLst/>
          </a:prstGeom>
          <a:noFill/>
        </p:spPr>
        <p:txBody>
          <a:bodyPr wrap="square" rtlCol="0">
            <a:spAutoFit/>
          </a:bodyPr>
          <a:lstStyle/>
          <a:p>
            <a:pPr lvl="0"/>
            <a:r>
              <a:rPr lang="en-US" altLang="en-US" sz="1400" b="1" dirty="0" smtClean="0">
                <a:solidFill>
                  <a:srgbClr val="333333"/>
                </a:solidFill>
                <a:latin typeface="Arial" panose="020B0604020202020204" pitchFamily="34" charset="0"/>
                <a:cs typeface="Arial" panose="020B0604020202020204" pitchFamily="34" charset="0"/>
              </a:rPr>
              <a:t>Federal Courts</a:t>
            </a:r>
          </a:p>
          <a:p>
            <a:pPr marL="285750" indent="-285750">
              <a:buFont typeface="Arial" panose="020B0604020202020204" pitchFamily="34" charset="0"/>
              <a:buChar char="•"/>
            </a:pPr>
            <a:r>
              <a:rPr lang="en-US" dirty="0" smtClean="0"/>
              <a:t>The Federal Circuit is the Federal Court that hears initial appeals from District Court decisions, and specializes in patent decisions.  The Federal Circuit’s decision act as precedent unless overruled by the Supreme Court.  The Federal Circuit also applies Supreme Court decisions to build a body of case law for use in interpreting Supreme Court decisions.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Individual cases are presented to District Courts, certain of which have “Rocket Dockets” that specialize in patent cases and hear the cases relatively quickly, such as certain courts in Texas, Virginia, California, New York</a:t>
            </a:r>
          </a:p>
          <a:p>
            <a:pPr marL="742950" lvl="1" indent="-285750">
              <a:buFont typeface="Arial" panose="020B0604020202020204" pitchFamily="34" charset="0"/>
              <a:buChar char="•"/>
            </a:pPr>
            <a:endParaRPr lang="en-US" altLang="en-US" i="1" dirty="0" smtClean="0">
              <a:solidFill>
                <a:srgbClr val="333333"/>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altLang="en-US" dirty="0">
              <a:solidFill>
                <a:srgbClr val="333333"/>
              </a:solidFill>
              <a:latin typeface="Arial" panose="020B0604020202020204" pitchFamily="34" charset="0"/>
              <a:cs typeface="Arial" panose="020B0604020202020204" pitchFamily="34" charset="0"/>
            </a:endParaRPr>
          </a:p>
          <a:p>
            <a:endParaRPr lang="en-US" dirty="0"/>
          </a:p>
        </p:txBody>
      </p:sp>
      <p:pic>
        <p:nvPicPr>
          <p:cNvPr id="23554" name="Picture 2" descr="C:\Users\jonsc\AppData\Local\Microsoft\Windows\INetCache\IE\ZHH1I2VC\Supreme-Court[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800" y="2743200"/>
            <a:ext cx="2514600" cy="1683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3121963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Recent Developments (Domestic)</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48</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TextBox 4"/>
          <p:cNvSpPr txBox="1"/>
          <p:nvPr/>
        </p:nvSpPr>
        <p:spPr>
          <a:xfrm>
            <a:off x="1001302" y="1511214"/>
            <a:ext cx="5856698" cy="5539978"/>
          </a:xfrm>
          <a:prstGeom prst="rect">
            <a:avLst/>
          </a:prstGeom>
          <a:noFill/>
        </p:spPr>
        <p:txBody>
          <a:bodyPr wrap="square" rtlCol="0">
            <a:spAutoFit/>
          </a:bodyPr>
          <a:lstStyle/>
          <a:p>
            <a:pPr lvl="0"/>
            <a:r>
              <a:rPr lang="en-US" altLang="en-US" sz="1600" b="1" dirty="0" smtClean="0">
                <a:solidFill>
                  <a:srgbClr val="333333"/>
                </a:solidFill>
                <a:latin typeface="Verdana" panose="020B0604030504040204" pitchFamily="34" charset="0"/>
              </a:rPr>
              <a:t>USPTO</a:t>
            </a:r>
          </a:p>
          <a:p>
            <a:pPr marL="285750" indent="-285750">
              <a:buFont typeface="Arial" panose="020B0604020202020204" pitchFamily="34" charset="0"/>
              <a:buChar char="•"/>
            </a:pPr>
            <a:r>
              <a:rPr lang="en-US" sz="1600" dirty="0" smtClean="0"/>
              <a:t>The PTO has initiated many initiatives to improve Patent Quality.</a:t>
            </a:r>
          </a:p>
          <a:p>
            <a:pPr marL="285750" indent="-285750">
              <a:buFont typeface="Arial" panose="020B0604020202020204" pitchFamily="34" charset="0"/>
              <a:buChar char="•"/>
            </a:pPr>
            <a:r>
              <a:rPr lang="en-US" sz="1600" dirty="0" smtClean="0"/>
              <a:t>The PTO has been evolving improved guidances/policies to deal with certain aspects of the AIA and case law.</a:t>
            </a:r>
          </a:p>
          <a:p>
            <a:pPr marL="285750" indent="-285750">
              <a:buFont typeface="Arial" panose="020B0604020202020204" pitchFamily="34" charset="0"/>
              <a:buChar char="•"/>
            </a:pPr>
            <a:r>
              <a:rPr lang="en-US" sz="1600" dirty="0" smtClean="0"/>
              <a:t>With respect to 35 U.S.C. §101, the </a:t>
            </a:r>
            <a:r>
              <a:rPr lang="en-US" sz="1600" i="1" dirty="0" smtClean="0"/>
              <a:t>Alice</a:t>
            </a:r>
            <a:r>
              <a:rPr lang="en-US" sz="1600" dirty="0" smtClean="0"/>
              <a:t> case and other related decisions before the Federal Courts and the PTAB has led to guidelines with a two-part test for eligibility and various examples.  However, this area is still in a state of flux and skilled attorney work is necessary to manage this issue.</a:t>
            </a:r>
          </a:p>
          <a:p>
            <a:pPr marL="285750" indent="-285750">
              <a:buFont typeface="Arial" panose="020B0604020202020204" pitchFamily="34" charset="0"/>
              <a:buChar char="•"/>
            </a:pPr>
            <a:r>
              <a:rPr lang="en-US" sz="1600" dirty="0" smtClean="0"/>
              <a:t>With respect to the AIA, the USPTO has implemented transitioning to First-Inventor-to-File.</a:t>
            </a:r>
          </a:p>
          <a:p>
            <a:pPr marL="285750" indent="-285750">
              <a:buFont typeface="Arial" panose="020B0604020202020204" pitchFamily="34" charset="0"/>
              <a:buChar char="•"/>
            </a:pPr>
            <a:r>
              <a:rPr lang="en-US" sz="1600" dirty="0" smtClean="0"/>
              <a:t>The USPTO has also implemented Post-Grant Proceeding that allow defendants to challenge asserted patents before the PTAB.</a:t>
            </a:r>
          </a:p>
          <a:p>
            <a:pPr marL="285750" indent="-285750">
              <a:buFont typeface="Arial" panose="020B0604020202020204" pitchFamily="34" charset="0"/>
              <a:buChar char="•"/>
            </a:pPr>
            <a:r>
              <a:rPr lang="en-US" sz="1600" dirty="0" smtClean="0"/>
              <a:t>This has created a need for skilled representation in these proceedings; Also this has made it extremely important to invest sufficient resources and time into the initial patent process to maximize their ability to withstand challenges and be as valuable as possible.</a:t>
            </a:r>
          </a:p>
          <a:p>
            <a:pPr marL="285750" indent="-285750">
              <a:buFont typeface="Arial" panose="020B0604020202020204" pitchFamily="34" charset="0"/>
              <a:buChar char="•"/>
            </a:pPr>
            <a:endParaRPr lang="en-US" dirty="0"/>
          </a:p>
        </p:txBody>
      </p:sp>
      <p:pic>
        <p:nvPicPr>
          <p:cNvPr id="24578" name="Picture 2" descr="http://www.uspto.gov/web/offices/com/annual/2007/images/pg013c.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3962400"/>
            <a:ext cx="1945878"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824851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Recent Developments (Domestic)</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49</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TextBox 4"/>
          <p:cNvSpPr txBox="1"/>
          <p:nvPr/>
        </p:nvSpPr>
        <p:spPr>
          <a:xfrm>
            <a:off x="1001302" y="1511214"/>
            <a:ext cx="7456898" cy="3139321"/>
          </a:xfrm>
          <a:prstGeom prst="rect">
            <a:avLst/>
          </a:prstGeom>
          <a:noFill/>
        </p:spPr>
        <p:txBody>
          <a:bodyPr wrap="square" rtlCol="0">
            <a:spAutoFit/>
          </a:bodyPr>
          <a:lstStyle/>
          <a:p>
            <a:pPr lvl="0"/>
            <a:r>
              <a:rPr lang="en-US" altLang="en-US" b="1" dirty="0" smtClean="0">
                <a:solidFill>
                  <a:srgbClr val="333333"/>
                </a:solidFill>
                <a:latin typeface="Verdana" panose="020B0604030504040204" pitchFamily="34" charset="0"/>
              </a:rPr>
              <a:t>USPTO</a:t>
            </a:r>
          </a:p>
          <a:p>
            <a:pPr marL="285750" indent="-285750">
              <a:buFont typeface="Arial" panose="020B0604020202020204" pitchFamily="34" charset="0"/>
              <a:buChar char="•"/>
            </a:pPr>
            <a:r>
              <a:rPr lang="en-US" dirty="0" smtClean="0"/>
              <a:t>The USPTO has also been evolving policies on “functional” claiming (“means for”) claiming, which is often used in computer and software-related claims.</a:t>
            </a:r>
          </a:p>
          <a:p>
            <a:pPr marL="285750" indent="-285750">
              <a:buFont typeface="Arial" panose="020B0604020202020204" pitchFamily="34" charset="0"/>
              <a:buChar char="•"/>
            </a:pPr>
            <a:r>
              <a:rPr lang="en-US" dirty="0" smtClean="0"/>
              <a:t>The USPTO has also been evolving policies related to the Broadest Reasonable Interpretation (BRI) and Plain Meaning claim standards</a:t>
            </a:r>
          </a:p>
          <a:p>
            <a:pPr marL="285750" indent="-285750">
              <a:buFont typeface="Arial" panose="020B0604020202020204" pitchFamily="34" charset="0"/>
              <a:buChar char="•"/>
            </a:pPr>
            <a:r>
              <a:rPr lang="en-US" dirty="0" smtClean="0"/>
              <a:t>The USPTO has also released guidelines related to Enablement and Written Description standards.</a:t>
            </a:r>
          </a:p>
          <a:p>
            <a:pPr marL="285750" indent="-285750">
              <a:buFont typeface="Arial" panose="020B0604020202020204" pitchFamily="34" charset="0"/>
              <a:buChar char="•"/>
            </a:pPr>
            <a:r>
              <a:rPr lang="en-US" dirty="0" smtClean="0"/>
              <a:t>The USPTO has also released guidelines related to Obviousness and Best Practice Under Examination.</a:t>
            </a:r>
          </a:p>
          <a:p>
            <a:pPr marL="285750" indent="-285750">
              <a:buFont typeface="Arial" panose="020B0604020202020204" pitchFamily="34" charset="0"/>
              <a:buChar char="•"/>
            </a:pPr>
            <a:endParaRPr lang="en-US" dirty="0"/>
          </a:p>
        </p:txBody>
      </p:sp>
      <p:pic>
        <p:nvPicPr>
          <p:cNvPr id="26626" name="Picture 2" descr="C:\Users\jonsc\AppData\Local\Microsoft\Windows\INetCache\IE\LKFYW08I\best_practices_800_80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1200" y="4335353"/>
            <a:ext cx="2971800" cy="2295716"/>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 name="Picture 3" descr="C:\Users\jonsc\AppData\Local\Microsoft\Windows\INetCache\IE\ZHH1I2VC\clipboard[1].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62600" y="4129939"/>
            <a:ext cx="1853555" cy="2038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1317775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Introduction to Patents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5</a:t>
            </a:fld>
            <a:endParaRPr lang="en-US" dirty="0"/>
          </a:p>
        </p:txBody>
      </p:sp>
      <p:sp>
        <p:nvSpPr>
          <p:cNvPr id="7" name="Content Placeholder 2"/>
          <p:cNvSpPr txBox="1">
            <a:spLocks/>
          </p:cNvSpPr>
          <p:nvPr/>
        </p:nvSpPr>
        <p:spPr>
          <a:xfrm>
            <a:off x="612648" y="1600200"/>
            <a:ext cx="8074152"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None/>
            </a:pPr>
            <a:r>
              <a:rPr lang="en-US" sz="1400" b="1" dirty="0" smtClean="0"/>
              <a:t>In General, a Patent = Government Granted Right to Exclude Others from Making, Using or Selling Your Invention for a Limited Time</a:t>
            </a:r>
            <a:endParaRPr lang="en-US" sz="1400" b="1" dirty="0"/>
          </a:p>
          <a:p>
            <a:pPr>
              <a:lnSpc>
                <a:spcPct val="90000"/>
              </a:lnSpc>
              <a:buFont typeface="Arial" pitchFamily="34" charset="0"/>
              <a:buNone/>
            </a:pPr>
            <a:r>
              <a:rPr lang="en-US" sz="1400" b="1" dirty="0" smtClean="0"/>
              <a:t>Due to this Right, </a:t>
            </a:r>
            <a:r>
              <a:rPr lang="en-US" sz="1400" dirty="0" smtClean="0"/>
              <a:t>a Patent Owner has a limited Monopoly on the patented technology, which allows them to have enhanced control of the use of their technology.  In exchange, the patentee is required to provide sufficient disclosure that other parties are able to understand the nature of the technology that is patented and use it to spur further innovation.</a:t>
            </a:r>
          </a:p>
          <a:p>
            <a:pPr lvl="2">
              <a:lnSpc>
                <a:spcPct val="90000"/>
              </a:lnSpc>
            </a:pPr>
            <a:r>
              <a:rPr lang="en-US" sz="1400" dirty="0" smtClean="0"/>
              <a:t>Patent is granted by one country to an inventor.</a:t>
            </a:r>
          </a:p>
          <a:p>
            <a:pPr lvl="2">
              <a:lnSpc>
                <a:spcPct val="90000"/>
              </a:lnSpc>
            </a:pPr>
            <a:r>
              <a:rPr lang="en-US" sz="1400" dirty="0" smtClean="0"/>
              <a:t>There are no international patents.  Patents must be filed in each country where protection is sought.  Additionally, various countries have different policies about aspects of patents they will allow, such as differing treatment of certain technologies.</a:t>
            </a:r>
          </a:p>
          <a:p>
            <a:pPr lvl="2">
              <a:lnSpc>
                <a:spcPct val="90000"/>
              </a:lnSpc>
            </a:pPr>
            <a:r>
              <a:rPr lang="en-US" sz="1400" dirty="0" smtClean="0"/>
              <a:t>Certain Treaties exist to help coordinate obtaining patent protection for the same technologies in multiple countries.</a:t>
            </a:r>
          </a:p>
          <a:p>
            <a:pPr lvl="2">
              <a:lnSpc>
                <a:spcPct val="90000"/>
              </a:lnSpc>
            </a:pPr>
            <a:r>
              <a:rPr lang="en-US" sz="1400" dirty="0" smtClean="0"/>
              <a:t>Patent rights are limited in duration to avoid a perpetual monopoly on technologies.</a:t>
            </a:r>
          </a:p>
          <a:p>
            <a:pPr lvl="2">
              <a:lnSpc>
                <a:spcPct val="90000"/>
              </a:lnSpc>
            </a:pPr>
            <a:r>
              <a:rPr lang="en-US" sz="1400" dirty="0" smtClean="0"/>
              <a:t>In general, Patents include a Specification and Drawings to allow others to understand the technology, as well as Claims that establish the legal right that the Patent holder is asserting.</a:t>
            </a:r>
          </a:p>
        </p:txBody>
      </p:sp>
      <p:pic>
        <p:nvPicPr>
          <p:cNvPr id="4099" name="Picture 3" descr="C:\Users\jonsc\AppData\Local\Microsoft\Windows\INetCache\IE\ZHH1I2VC\patent_offic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1800" y="5181600"/>
            <a:ext cx="1337734"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jonsc\AppData\Local\Microsoft\Windows\INetCache\IE\LKFYW08I\Gov_IP.svg[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19600" y="4876091"/>
            <a:ext cx="1915383" cy="1718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42300538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548640"/>
            <a:ext cx="7086600" cy="746760"/>
          </a:xfrm>
          <a:prstGeom prst="rect">
            <a:avLst/>
          </a:prstGeom>
        </p:spPr>
        <p:txBody>
          <a:bodyPr>
            <a:noAutofit/>
          </a:bodyPr>
          <a:lstStyle/>
          <a:p>
            <a:r>
              <a:rPr lang="en-US" sz="2400" i="1" dirty="0" smtClean="0">
                <a:latin typeface="Times New Roman" pitchFamily="18" charset="0"/>
                <a:cs typeface="Times New Roman" pitchFamily="18" charset="0"/>
              </a:rPr>
              <a:t>Recent Developments in </a:t>
            </a:r>
            <a:br>
              <a:rPr lang="en-US" sz="2400" i="1"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International Intellectual Property Law</a:t>
            </a:r>
            <a:endParaRPr lang="en-US" sz="24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50</a:t>
            </a:fld>
            <a:endParaRPr lang="en-US" dirty="0">
              <a:solidFill>
                <a:srgbClr val="FF0000"/>
              </a:solidFill>
            </a:endParaRPr>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Content Placeholder 2"/>
          <p:cNvSpPr txBox="1">
            <a:spLocks/>
          </p:cNvSpPr>
          <p:nvPr/>
        </p:nvSpPr>
        <p:spPr>
          <a:xfrm>
            <a:off x="533400" y="2332038"/>
            <a:ext cx="8382000" cy="3994150"/>
          </a:xfrm>
          <a:prstGeom prst="rect">
            <a:avLst/>
          </a:prstGeom>
        </p:spPr>
        <p:txBody>
          <a:bodyPr vert="horz">
            <a:normAutofit fontScale="77500" lnSpcReduction="20000"/>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lang="en-US" sz="2900" dirty="0" smtClean="0"/>
              <a:t>Trend towards Open Market Access and Greater for IP Rights: </a:t>
            </a:r>
          </a:p>
          <a:p>
            <a:pPr marL="182880" indent="-274320">
              <a:spcBef>
                <a:spcPts val="550"/>
              </a:spcBef>
              <a:buClr>
                <a:schemeClr val="accent1"/>
              </a:buClr>
              <a:buSzPct val="70000"/>
              <a:buFont typeface="Wingdings 2"/>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1883</a:t>
            </a:r>
            <a:r>
              <a:rPr lang="en-US" sz="2600" dirty="0" smtClean="0"/>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Paris Convention provides </a:t>
            </a:r>
            <a:r>
              <a:rPr lang="en-US" sz="2600" noProof="0" dirty="0" smtClean="0"/>
              <a:t>a convenient</a:t>
            </a:r>
            <a:r>
              <a:rPr lang="en-US" sz="2600" dirty="0" smtClean="0"/>
              <a:t> way for filing a patent in multiple member countries and secures national treatment for patent applications filed by a foreign applicant.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182880" indent="-274320">
              <a:spcBef>
                <a:spcPts val="550"/>
              </a:spcBef>
              <a:buClr>
                <a:schemeClr val="accent1"/>
              </a:buClr>
              <a:buSzPct val="70000"/>
              <a:buFont typeface="Wingdings 2"/>
              <a:buChar char=""/>
              <a:defRPr/>
            </a:pPr>
            <a:r>
              <a:rPr lang="en-US" sz="2600" dirty="0" smtClean="0"/>
              <a:t>1916: US Tariff </a:t>
            </a:r>
            <a:r>
              <a:rPr lang="en-US" sz="2600" dirty="0"/>
              <a:t>Commission (now ITC) </a:t>
            </a:r>
            <a:r>
              <a:rPr lang="en-US" sz="2600" dirty="0" smtClean="0"/>
              <a:t>created to </a:t>
            </a:r>
            <a:r>
              <a:rPr lang="en-US" sz="2600" dirty="0"/>
              <a:t>protect domestic industry from unfair </a:t>
            </a:r>
            <a:r>
              <a:rPr lang="en-US" sz="2600" dirty="0" smtClean="0"/>
              <a:t>competition</a:t>
            </a:r>
          </a:p>
          <a:p>
            <a:pPr marL="182880" indent="-274320">
              <a:spcBef>
                <a:spcPts val="550"/>
              </a:spcBef>
              <a:buClr>
                <a:schemeClr val="accent1"/>
              </a:buClr>
              <a:buSzPct val="70000"/>
              <a:buFont typeface="Wingdings 2"/>
              <a:buChar char=""/>
              <a:defRPr/>
            </a:pPr>
            <a:r>
              <a:rPr lang="en-US" sz="2600" dirty="0" smtClean="0"/>
              <a:t>1947: General Agreement on Tariffs and Trade (GATT) reduced </a:t>
            </a:r>
            <a:r>
              <a:rPr lang="en-US" sz="2600" dirty="0"/>
              <a:t>tariff for member </a:t>
            </a:r>
            <a:r>
              <a:rPr lang="en-US" sz="2600" dirty="0" smtClean="0"/>
              <a:t>states, and paved the road </a:t>
            </a:r>
            <a:r>
              <a:rPr lang="en-US" sz="2600" dirty="0"/>
              <a:t>for establishment of </a:t>
            </a:r>
            <a:r>
              <a:rPr lang="en-US" sz="2600" dirty="0" smtClean="0"/>
              <a:t>WTO</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182880" indent="-274320">
              <a:spcBef>
                <a:spcPts val="550"/>
              </a:spcBef>
              <a:buClr>
                <a:schemeClr val="accent1"/>
              </a:buClr>
              <a:buSzPct val="70000"/>
              <a:buFont typeface="Wingdings 2"/>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1970: Patent Cooperation Treaty (PCT) provides a unified patent filing procedure for contracting states. </a:t>
            </a:r>
          </a:p>
          <a:p>
            <a:pPr marL="182880" indent="-274320">
              <a:spcBef>
                <a:spcPts val="550"/>
              </a:spcBef>
              <a:buClr>
                <a:schemeClr val="accent1"/>
              </a:buClr>
              <a:buSzPct val="70000"/>
              <a:buFont typeface="Wingdings 2"/>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1995:</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WTO  established</a:t>
            </a:r>
            <a:r>
              <a:rPr kumimoji="0" lang="en-US" sz="2600" b="0" i="0" u="none" strike="noStrike" kern="1200" cap="none" spc="0" normalizeH="0" noProof="0" dirty="0" smtClean="0">
                <a:ln>
                  <a:noFill/>
                </a:ln>
                <a:solidFill>
                  <a:schemeClr val="tx1"/>
                </a:solidFill>
                <a:effectLst/>
                <a:uLnTx/>
                <a:uFillTx/>
                <a:latin typeface="+mn-lt"/>
                <a:ea typeface="+mn-ea"/>
                <a:cs typeface="+mn-cs"/>
              </a:rPr>
              <a:t> (now includes 160 member countries)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r>
              <a:rPr lang="en-US" sz="2300" dirty="0" smtClean="0"/>
              <a:t>Trade-Related Aspects of Intellectual Property Rights (</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TRIPS) came into effect as a part of WTO agreements, setting down minimum standards of </a:t>
            </a:r>
            <a:r>
              <a:rPr lang="en-US" sz="2300" dirty="0" smtClean="0"/>
              <a:t>IP protection in WTO member countries.</a:t>
            </a: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ts val="700"/>
              </a:spcBef>
              <a:spcAft>
                <a:spcPts val="0"/>
              </a:spcAft>
              <a:buClr>
                <a:schemeClr val="accent2"/>
              </a:buClr>
              <a:buSzPct val="60000"/>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a:spLocks noGrp="1"/>
          </p:cNvSpPr>
          <p:nvPr>
            <p:ph sz="quarter" idx="1"/>
          </p:nvPr>
        </p:nvSpPr>
        <p:spPr>
          <a:xfrm>
            <a:off x="533400" y="1524000"/>
            <a:ext cx="8534400" cy="914400"/>
          </a:xfrm>
        </p:spPr>
        <p:txBody>
          <a:bodyPr>
            <a:normAutofit fontScale="70000" lnSpcReduction="20000"/>
          </a:bodyPr>
          <a:lstStyle/>
          <a:p>
            <a:pPr>
              <a:buNone/>
            </a:pPr>
            <a:r>
              <a:rPr lang="en-US" b="1" dirty="0" smtClean="0">
                <a:solidFill>
                  <a:srgbClr val="0070C0"/>
                </a:solidFill>
              </a:rPr>
              <a:t>Patents were not always considered a Trade Issue</a:t>
            </a:r>
          </a:p>
          <a:p>
            <a:pPr>
              <a:buNone/>
            </a:pPr>
            <a:r>
              <a:rPr lang="en-US" b="1" dirty="0">
                <a:solidFill>
                  <a:srgbClr val="0070C0"/>
                </a:solidFill>
              </a:rPr>
              <a:t>	</a:t>
            </a:r>
            <a:r>
              <a:rPr lang="en-US" b="1" dirty="0" smtClean="0">
                <a:solidFill>
                  <a:srgbClr val="0070C0"/>
                </a:solidFill>
              </a:rPr>
              <a:t>	But now they are necessary for International Trade</a:t>
            </a:r>
            <a:endParaRPr lang="en-US" dirty="0"/>
          </a:p>
        </p:txBody>
      </p:sp>
    </p:spTree>
    <p:extLst>
      <p:ext uri="{BB962C8B-B14F-4D97-AF65-F5344CB8AC3E}">
        <p14:creationId xmlns="" xmlns:p14="http://schemas.microsoft.com/office/powerpoint/2010/main" val="1874050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40px-Economic_integration_stages_(World) (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9611" y="4085032"/>
            <a:ext cx="4064000" cy="1879600"/>
          </a:xfrm>
          <a:prstGeom prst="rect">
            <a:avLst/>
          </a:prstGeom>
        </p:spPr>
      </p:pic>
      <p:sp>
        <p:nvSpPr>
          <p:cNvPr id="3" name="Slide Number Placeholder 2"/>
          <p:cNvSpPr>
            <a:spLocks noGrp="1"/>
          </p:cNvSpPr>
          <p:nvPr>
            <p:ph type="sldNum" sz="quarter" idx="11"/>
          </p:nvPr>
        </p:nvSpPr>
        <p:spPr/>
        <p:txBody>
          <a:bodyPr/>
          <a:lstStyle/>
          <a:p>
            <a:fld id="{4CBC06ED-911B-4D16-B5C4-EDC7157ED2D3}" type="slidenum">
              <a:rPr lang="en-US" smtClean="0">
                <a:solidFill>
                  <a:srgbClr val="FF0000"/>
                </a:solidFill>
              </a:rPr>
              <a:pPr/>
              <a:t>51</a:t>
            </a:fld>
            <a:endParaRPr lang="en-US" dirty="0">
              <a:solidFill>
                <a:srgbClr val="FF0000"/>
              </a:solidFill>
            </a:endParaRPr>
          </a:p>
        </p:txBody>
      </p:sp>
      <p:sp>
        <p:nvSpPr>
          <p:cNvPr id="4" name="Title 1"/>
          <p:cNvSpPr txBox="1">
            <a:spLocks/>
          </p:cNvSpPr>
          <p:nvPr/>
        </p:nvSpPr>
        <p:spPr>
          <a:xfrm>
            <a:off x="612648" y="609600"/>
            <a:ext cx="8153400" cy="914400"/>
          </a:xfrm>
          <a:prstGeom prst="rect">
            <a:avLst/>
          </a:prstGeom>
        </p:spPr>
        <p:txBody>
          <a:bodyPr>
            <a:normAutofit fontScale="97500"/>
          </a:bodyPr>
          <a:lstStyle>
            <a:lvl1pPr algn="ctr" defTabSz="914400" rtl="0" eaLnBrk="1" latinLnBrk="0" hangingPunct="1">
              <a:spcBef>
                <a:spcPct val="0"/>
              </a:spcBef>
              <a:buNone/>
              <a:defRPr sz="4400" kern="1200" baseline="0">
                <a:solidFill>
                  <a:schemeClr val="tx2"/>
                </a:solidFill>
                <a:latin typeface="+mj-lt"/>
                <a:ea typeface="+mj-ea"/>
                <a:cs typeface="+mj-cs"/>
              </a:defRPr>
            </a:lvl1pPr>
          </a:lstStyle>
          <a:p>
            <a:r>
              <a:rPr lang="en-US" sz="3200" i="1" dirty="0" smtClean="0">
                <a:latin typeface="Times New Roman" panose="02020603050405020304" pitchFamily="18" charset="0"/>
                <a:cs typeface="Times New Roman" panose="02020603050405020304" pitchFamily="18" charset="0"/>
              </a:rPr>
              <a:t>International Economic Integration</a:t>
            </a:r>
            <a:endParaRPr lang="en-US" sz="32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38200" y="1599543"/>
            <a:ext cx="3067514" cy="3539430"/>
          </a:xfrm>
          <a:prstGeom prst="rect">
            <a:avLst/>
          </a:prstGeom>
          <a:noFill/>
        </p:spPr>
        <p:txBody>
          <a:bodyPr wrap="square" rtlCol="0">
            <a:spAutoFit/>
          </a:bodyPr>
          <a:lstStyle/>
          <a:p>
            <a:r>
              <a:rPr lang="en-US" dirty="0" smtClean="0">
                <a:latin typeface="Arial Rounded MT Bold"/>
                <a:cs typeface="Arial Rounded MT Bold"/>
              </a:rPr>
              <a:t>US formed free trade agreements with 25+ countries</a:t>
            </a:r>
          </a:p>
          <a:p>
            <a:endParaRPr lang="en-US" sz="1400" dirty="0" smtClean="0"/>
          </a:p>
          <a:p>
            <a:r>
              <a:rPr lang="en-US" sz="1400" dirty="0" smtClean="0"/>
              <a:t>1994 </a:t>
            </a:r>
            <a:r>
              <a:rPr lang="en-US" sz="1400" dirty="0"/>
              <a:t>– </a:t>
            </a:r>
            <a:r>
              <a:rPr lang="en-US" sz="1400" dirty="0" smtClean="0"/>
              <a:t>NAFTA</a:t>
            </a:r>
            <a:endParaRPr lang="en-US" sz="1400" dirty="0"/>
          </a:p>
          <a:p>
            <a:r>
              <a:rPr lang="en-US" sz="1400" dirty="0"/>
              <a:t>1995 – TRIPS </a:t>
            </a:r>
            <a:r>
              <a:rPr lang="en-US" sz="1400" dirty="0" smtClean="0"/>
              <a:t> </a:t>
            </a:r>
            <a:endParaRPr lang="en-US" sz="1400" dirty="0"/>
          </a:p>
          <a:p>
            <a:r>
              <a:rPr lang="en-US" sz="1400" dirty="0"/>
              <a:t>2000 – Doha</a:t>
            </a:r>
          </a:p>
          <a:p>
            <a:r>
              <a:rPr lang="en-US" sz="1400" dirty="0"/>
              <a:t>2004 – Australia-U.S. </a:t>
            </a:r>
          </a:p>
          <a:p>
            <a:r>
              <a:rPr lang="en-US" sz="1400" dirty="0"/>
              <a:t>2011 – Korus</a:t>
            </a:r>
          </a:p>
          <a:p>
            <a:r>
              <a:rPr lang="en-US" sz="1400" dirty="0" smtClean="0"/>
              <a:t>2016 </a:t>
            </a:r>
            <a:r>
              <a:rPr lang="en-US" sz="1400" dirty="0"/>
              <a:t>- TPP</a:t>
            </a:r>
          </a:p>
          <a:p>
            <a:endParaRPr lang="en-US" dirty="0" smtClean="0"/>
          </a:p>
          <a:p>
            <a:endParaRPr lang="en-US" dirty="0" smtClean="0"/>
          </a:p>
          <a:p>
            <a:endParaRPr lang="en-US" dirty="0"/>
          </a:p>
          <a:p>
            <a:endParaRPr lang="en-US" dirty="0"/>
          </a:p>
        </p:txBody>
      </p:sp>
      <p:sp>
        <p:nvSpPr>
          <p:cNvPr id="7" name="Rectangle 6"/>
          <p:cNvSpPr/>
          <p:nvPr/>
        </p:nvSpPr>
        <p:spPr>
          <a:xfrm>
            <a:off x="4495800" y="1426191"/>
            <a:ext cx="4572000" cy="5660011"/>
          </a:xfrm>
          <a:prstGeom prst="rect">
            <a:avLst/>
          </a:prstGeom>
        </p:spPr>
        <p:txBody>
          <a:bodyPr wrap="square">
            <a:spAutoFit/>
          </a:bodyPr>
          <a:lstStyle/>
          <a:p>
            <a:pPr>
              <a:lnSpc>
                <a:spcPct val="90000"/>
              </a:lnSpc>
            </a:pPr>
            <a:r>
              <a:rPr lang="en-US" sz="1600" dirty="0">
                <a:ln w="900" cmpd="sng">
                  <a:noFill/>
                  <a:prstDash val="solid"/>
                </a:ln>
                <a:effectLst>
                  <a:innerShdw blurRad="101600" dist="76200" dir="5400000">
                    <a:schemeClr val="accent1">
                      <a:satMod val="190000"/>
                      <a:tint val="100000"/>
                      <a:alpha val="74000"/>
                    </a:schemeClr>
                  </a:innerShdw>
                </a:effectLst>
                <a:latin typeface="+mj-lt"/>
                <a:cs typeface="Arial Black"/>
              </a:rPr>
              <a:t>Free Trade Agreement (FTA) = an agreement between countries to form a region of trade area in which goods and services can move freely with a reduction or a total elimination of tariffs, import quotas, and other trade barriers.</a:t>
            </a:r>
          </a:p>
          <a:p>
            <a:pPr>
              <a:lnSpc>
                <a:spcPct val="90000"/>
              </a:lnSpc>
            </a:pPr>
            <a:endParaRPr lang="en-US" dirty="0" smtClean="0">
              <a:solidFill>
                <a:srgbClr val="000000"/>
              </a:solidFill>
            </a:endParaRPr>
          </a:p>
          <a:p>
            <a:pPr>
              <a:lnSpc>
                <a:spcPct val="90000"/>
              </a:lnSpc>
            </a:pPr>
            <a:r>
              <a:rPr lang="en-US" b="1" dirty="0">
                <a:solidFill>
                  <a:srgbClr val="000000"/>
                </a:solidFill>
              </a:rPr>
              <a:t>More than 200 free trade </a:t>
            </a:r>
            <a:r>
              <a:rPr lang="en-US" b="1" dirty="0" smtClean="0">
                <a:solidFill>
                  <a:srgbClr val="000000"/>
                </a:solidFill>
              </a:rPr>
              <a:t>agreements and custom union treaties </a:t>
            </a:r>
            <a:r>
              <a:rPr lang="en-US" b="1" dirty="0">
                <a:solidFill>
                  <a:srgbClr val="000000"/>
                </a:solidFill>
              </a:rPr>
              <a:t>have been signed </a:t>
            </a:r>
            <a:r>
              <a:rPr lang="en-US" b="1" dirty="0" smtClean="0">
                <a:solidFill>
                  <a:srgbClr val="000000"/>
                </a:solidFill>
              </a:rPr>
              <a:t>since </a:t>
            </a:r>
            <a:r>
              <a:rPr lang="en-US" b="1" dirty="0">
                <a:solidFill>
                  <a:srgbClr val="000000"/>
                </a:solidFill>
              </a:rPr>
              <a:t>early 1990s, forming a complex network of free trade regions where tariff and other trade barriers are essentially eliminated</a:t>
            </a:r>
            <a:r>
              <a:rPr lang="en-US" b="1" dirty="0" smtClean="0">
                <a:solidFill>
                  <a:srgbClr val="000000"/>
                </a:solidFill>
              </a:rPr>
              <a:t>.  </a:t>
            </a:r>
            <a:endParaRPr lang="en-US" b="1" dirty="0">
              <a:solidFill>
                <a:srgbClr val="000000"/>
              </a:solidFill>
            </a:endParaRPr>
          </a:p>
          <a:p>
            <a:pPr>
              <a:lnSpc>
                <a:spcPct val="90000"/>
              </a:lnSpc>
            </a:pPr>
            <a:endParaRPr lang="en-US" sz="1400" dirty="0" smtClean="0"/>
          </a:p>
          <a:p>
            <a:pPr>
              <a:lnSpc>
                <a:spcPct val="90000"/>
              </a:lnSpc>
            </a:pPr>
            <a:r>
              <a:rPr lang="en-US" sz="1400" dirty="0" smtClean="0"/>
              <a:t>FTA with US: Korea, Colombia, Panama, Australia, Chile, Singapore, Peru,</a:t>
            </a:r>
            <a:r>
              <a:rPr lang="en-US" sz="1400" dirty="0"/>
              <a:t> </a:t>
            </a:r>
            <a:r>
              <a:rPr lang="en-US" sz="1400" dirty="0" smtClean="0"/>
              <a:t>Oman, Morocco,</a:t>
            </a:r>
            <a:r>
              <a:rPr lang="en-US" sz="1400" dirty="0"/>
              <a:t> </a:t>
            </a:r>
            <a:r>
              <a:rPr lang="en-US" sz="1400" dirty="0" smtClean="0"/>
              <a:t>Bahrain, Israel,</a:t>
            </a:r>
            <a:r>
              <a:rPr lang="en-US" sz="1400" dirty="0"/>
              <a:t> </a:t>
            </a:r>
            <a:r>
              <a:rPr lang="en-US" sz="1400" dirty="0" smtClean="0"/>
              <a:t>Jordan, NAFTA </a:t>
            </a:r>
            <a:r>
              <a:rPr lang="en-US" sz="1400" dirty="0"/>
              <a:t>(Canada, Mexico)</a:t>
            </a:r>
          </a:p>
          <a:p>
            <a:pPr>
              <a:lnSpc>
                <a:spcPct val="90000"/>
              </a:lnSpc>
            </a:pPr>
            <a:r>
              <a:rPr lang="en-US" sz="1400" dirty="0" smtClean="0"/>
              <a:t>Dominican </a:t>
            </a:r>
            <a:r>
              <a:rPr lang="en-US" sz="1400" dirty="0"/>
              <a:t>Republic–Central America </a:t>
            </a:r>
            <a:r>
              <a:rPr lang="en-US" sz="1400" dirty="0" smtClean="0"/>
              <a:t>Free </a:t>
            </a:r>
            <a:r>
              <a:rPr lang="en-US" sz="1400" dirty="0"/>
              <a:t>Trade Agreement (Costa Rica, El Salvador, Guatemala, Honduras, Nicaragua, the Dominican Republic)</a:t>
            </a:r>
          </a:p>
          <a:p>
            <a:pPr>
              <a:lnSpc>
                <a:spcPct val="90000"/>
              </a:lnSpc>
            </a:pPr>
            <a:r>
              <a:rPr lang="en-US" sz="1400" dirty="0" smtClean="0"/>
              <a:t>TPP (Australia, Brunei, Canada, Chile, Japan, Malaysia, Mexico, New Zealand, Peru, Singapore, Vietnam)</a:t>
            </a:r>
          </a:p>
          <a:p>
            <a:pPr>
              <a:lnSpc>
                <a:spcPct val="90000"/>
              </a:lnSpc>
            </a:pPr>
            <a:endParaRPr lang="en-US" sz="1400" dirty="0"/>
          </a:p>
          <a:p>
            <a:pPr>
              <a:lnSpc>
                <a:spcPct val="90000"/>
              </a:lnSpc>
            </a:pPr>
            <a:r>
              <a:rPr lang="en-US" sz="1400" dirty="0" smtClean="0"/>
              <a:t>2002 European Union established</a:t>
            </a:r>
          </a:p>
          <a:p>
            <a:pPr>
              <a:lnSpc>
                <a:spcPct val="90000"/>
              </a:lnSpc>
            </a:pPr>
            <a:r>
              <a:rPr lang="en-US" sz="1400" dirty="0" smtClean="0"/>
              <a:t>2010 Eurasian Customs Union</a:t>
            </a:r>
            <a:endParaRPr lang="en-US" sz="1400" dirty="0"/>
          </a:p>
        </p:txBody>
      </p:sp>
      <p:sp>
        <p:nvSpPr>
          <p:cNvPr id="9" name="TextBox 8"/>
          <p:cNvSpPr txBox="1"/>
          <p:nvPr/>
        </p:nvSpPr>
        <p:spPr>
          <a:xfrm>
            <a:off x="509611" y="6135469"/>
            <a:ext cx="4290989" cy="646331"/>
          </a:xfrm>
          <a:prstGeom prst="rect">
            <a:avLst/>
          </a:prstGeom>
          <a:noFill/>
        </p:spPr>
        <p:txBody>
          <a:bodyPr wrap="square" rtlCol="0">
            <a:spAutoFit/>
          </a:bodyPr>
          <a:lstStyle/>
          <a:p>
            <a:r>
              <a:rPr lang="en-US" dirty="0" smtClean="0"/>
              <a:t>Economic Union (green), FTA Areas (red), Customs Union (orange, blue)</a:t>
            </a:r>
            <a:endParaRPr lang="en-US" dirty="0"/>
          </a:p>
        </p:txBody>
      </p:sp>
    </p:spTree>
    <p:extLst>
      <p:ext uri="{BB962C8B-B14F-4D97-AF65-F5344CB8AC3E}">
        <p14:creationId xmlns="" xmlns:p14="http://schemas.microsoft.com/office/powerpoint/2010/main" val="6955351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CBC06ED-911B-4D16-B5C4-EDC7157ED2D3}" type="slidenum">
              <a:rPr lang="en-US" smtClean="0">
                <a:solidFill>
                  <a:srgbClr val="FF0000"/>
                </a:solidFill>
              </a:rPr>
              <a:pPr/>
              <a:t>52</a:t>
            </a:fld>
            <a:endParaRPr lang="en-US" dirty="0">
              <a:solidFill>
                <a:srgbClr val="FF0000"/>
              </a:solidFill>
            </a:endParaRPr>
          </a:p>
        </p:txBody>
      </p:sp>
      <p:sp>
        <p:nvSpPr>
          <p:cNvPr id="4" name="Title 1"/>
          <p:cNvSpPr txBox="1">
            <a:spLocks/>
          </p:cNvSpPr>
          <p:nvPr/>
        </p:nvSpPr>
        <p:spPr>
          <a:xfrm>
            <a:off x="612648" y="609600"/>
            <a:ext cx="8153400" cy="990600"/>
          </a:xfrm>
          <a:prstGeom prst="rect">
            <a:avLst/>
          </a:prstGeom>
        </p:spPr>
        <p:txBody>
          <a:bodyPr>
            <a:normAutofit fontScale="97500"/>
          </a:bodyPr>
          <a:lstStyle>
            <a:lvl1pPr algn="ctr" defTabSz="914400" rtl="0" eaLnBrk="1" latinLnBrk="0" hangingPunct="1">
              <a:spcBef>
                <a:spcPct val="0"/>
              </a:spcBef>
              <a:buNone/>
              <a:defRPr sz="4400" kern="1200" baseline="0">
                <a:solidFill>
                  <a:schemeClr val="tx2"/>
                </a:solidFill>
                <a:latin typeface="+mj-lt"/>
                <a:ea typeface="+mj-ea"/>
                <a:cs typeface="+mj-cs"/>
              </a:defRPr>
            </a:lvl1pPr>
          </a:lstStyle>
          <a:p>
            <a:r>
              <a:rPr lang="en-US" sz="3200" i="1" dirty="0">
                <a:latin typeface="Times New Roman" panose="02020603050405020304" pitchFamily="18" charset="0"/>
                <a:cs typeface="Times New Roman" panose="02020603050405020304" pitchFamily="18" charset="0"/>
              </a:rPr>
              <a:t>US Businesses need IP for </a:t>
            </a:r>
            <a:r>
              <a:rPr lang="en-US" sz="3200" i="1" dirty="0" smtClean="0">
                <a:latin typeface="Times New Roman" panose="02020603050405020304" pitchFamily="18" charset="0"/>
                <a:cs typeface="Times New Roman" panose="02020603050405020304" pitchFamily="18" charset="0"/>
              </a:rPr>
              <a:t>Trade</a:t>
            </a:r>
            <a:endParaRPr lang="en-US" sz="3200" i="1" dirty="0">
              <a:latin typeface="Times New Roman" panose="02020603050405020304" pitchFamily="18" charset="0"/>
              <a:cs typeface="Times New Roman" panose="02020603050405020304" pitchFamily="18" charset="0"/>
            </a:endParaRPr>
          </a:p>
        </p:txBody>
      </p:sp>
      <p:sp>
        <p:nvSpPr>
          <p:cNvPr id="10" name="Content Placeholder 2"/>
          <p:cNvSpPr>
            <a:spLocks noGrp="1"/>
          </p:cNvSpPr>
          <p:nvPr>
            <p:ph idx="1"/>
          </p:nvPr>
        </p:nvSpPr>
        <p:spPr>
          <a:xfrm>
            <a:off x="403860" y="1524000"/>
            <a:ext cx="5768340" cy="2603026"/>
          </a:xfrm>
        </p:spPr>
        <p:txBody>
          <a:bodyPr>
            <a:normAutofit fontScale="55000" lnSpcReduction="20000"/>
          </a:bodyPr>
          <a:lstStyle/>
          <a:p>
            <a:r>
              <a:rPr lang="en-US" dirty="0" smtClean="0"/>
              <a:t>US requested:</a:t>
            </a:r>
          </a:p>
          <a:p>
            <a:pPr marL="971550" lvl="1" indent="-514350">
              <a:buAutoNum type="arabicPeriod"/>
            </a:pPr>
            <a:r>
              <a:rPr lang="en-US" dirty="0" smtClean="0"/>
              <a:t>Stronger intellectual property protection</a:t>
            </a:r>
          </a:p>
          <a:p>
            <a:pPr marL="971550" lvl="1" indent="-514350">
              <a:buAutoNum type="arabicPeriod"/>
            </a:pPr>
            <a:r>
              <a:rPr lang="en-US" dirty="0" smtClean="0"/>
              <a:t>Enforcement of pharmaceutical patents</a:t>
            </a:r>
          </a:p>
          <a:p>
            <a:pPr marL="971550" lvl="1" indent="-514350">
              <a:buAutoNum type="arabicPeriod"/>
            </a:pPr>
            <a:r>
              <a:rPr lang="en-US" dirty="0" smtClean="0"/>
              <a:t>Court system to challenge violations of intellectual </a:t>
            </a:r>
            <a:r>
              <a:rPr lang="en-US" dirty="0"/>
              <a:t>p</a:t>
            </a:r>
            <a:r>
              <a:rPr lang="en-US" dirty="0" smtClean="0"/>
              <a:t>roperty </a:t>
            </a:r>
            <a:r>
              <a:rPr lang="en-US" dirty="0"/>
              <a:t>r</a:t>
            </a:r>
            <a:r>
              <a:rPr lang="en-US" dirty="0" smtClean="0"/>
              <a:t>ights</a:t>
            </a:r>
          </a:p>
          <a:p>
            <a:pPr marL="514350" indent="-457200"/>
            <a:r>
              <a:rPr lang="en-US" dirty="0" smtClean="0"/>
              <a:t>In exchange of providing:</a:t>
            </a:r>
          </a:p>
          <a:p>
            <a:pPr marL="971550" lvl="1" indent="-514350">
              <a:buAutoNum type="arabicPeriod"/>
            </a:pPr>
            <a:r>
              <a:rPr lang="en-US" dirty="0" smtClean="0"/>
              <a:t>Open Market Access</a:t>
            </a:r>
          </a:p>
          <a:p>
            <a:pPr marL="971550" lvl="1" indent="-514350">
              <a:buAutoNum type="arabicPeriod"/>
            </a:pPr>
            <a:r>
              <a:rPr lang="en-US" dirty="0" smtClean="0"/>
              <a:t>Attract Foreign Investment</a:t>
            </a:r>
          </a:p>
          <a:p>
            <a:pPr marL="971550" lvl="1" indent="-514350">
              <a:buAutoNum type="arabicPeriod"/>
            </a:pPr>
            <a:endParaRPr lang="en-US" dirty="0"/>
          </a:p>
          <a:p>
            <a:pPr marL="57150" indent="0">
              <a:buNone/>
            </a:pPr>
            <a:r>
              <a:rPr lang="en-US" dirty="0" smtClean="0">
                <a:solidFill>
                  <a:srgbClr val="FF0000"/>
                </a:solidFill>
              </a:rPr>
              <a:t>Industrialized countries export “Intellectual Property” </a:t>
            </a:r>
          </a:p>
        </p:txBody>
      </p:sp>
      <p:sp>
        <p:nvSpPr>
          <p:cNvPr id="5" name="Rectangle 4"/>
          <p:cNvSpPr/>
          <p:nvPr/>
        </p:nvSpPr>
        <p:spPr>
          <a:xfrm>
            <a:off x="5867400" y="1752600"/>
            <a:ext cx="2835074" cy="2241639"/>
          </a:xfrm>
          <a:prstGeom prst="rect">
            <a:avLst/>
          </a:prstGeom>
        </p:spPr>
        <p:txBody>
          <a:bodyPr wrap="square">
            <a:spAutoFit/>
          </a:bodyPr>
          <a:lstStyle/>
          <a:p>
            <a:r>
              <a:rPr lang="en-US" dirty="0" smtClean="0"/>
              <a:t>US Exports:</a:t>
            </a:r>
            <a:endParaRPr lang="en-US" dirty="0"/>
          </a:p>
          <a:p>
            <a:pPr marL="365760" lvl="1">
              <a:lnSpc>
                <a:spcPts val="1800"/>
              </a:lnSpc>
              <a:spcAft>
                <a:spcPts val="400"/>
              </a:spcAft>
            </a:pPr>
            <a:r>
              <a:rPr lang="en-US" dirty="0" smtClean="0"/>
              <a:t>Agricultural products</a:t>
            </a:r>
          </a:p>
          <a:p>
            <a:pPr marL="365760" lvl="1">
              <a:lnSpc>
                <a:spcPts val="1800"/>
              </a:lnSpc>
              <a:spcAft>
                <a:spcPts val="400"/>
              </a:spcAft>
            </a:pPr>
            <a:r>
              <a:rPr lang="en-US" dirty="0" smtClean="0"/>
              <a:t>Electronics </a:t>
            </a:r>
          </a:p>
          <a:p>
            <a:pPr marL="365760" lvl="1">
              <a:lnSpc>
                <a:spcPts val="1800"/>
              </a:lnSpc>
              <a:spcAft>
                <a:spcPts val="400"/>
              </a:spcAft>
            </a:pPr>
            <a:r>
              <a:rPr lang="en-US" dirty="0" smtClean="0"/>
              <a:t>Semiconductor </a:t>
            </a:r>
            <a:r>
              <a:rPr lang="en-US" dirty="0"/>
              <a:t>machinery, aircraft</a:t>
            </a:r>
          </a:p>
          <a:p>
            <a:pPr marL="365760" lvl="1">
              <a:lnSpc>
                <a:spcPts val="1800"/>
              </a:lnSpc>
              <a:spcAft>
                <a:spcPts val="400"/>
              </a:spcAft>
            </a:pPr>
            <a:r>
              <a:rPr lang="en-US" dirty="0" smtClean="0"/>
              <a:t>Music</a:t>
            </a:r>
            <a:r>
              <a:rPr lang="en-US" dirty="0"/>
              <a:t>, movies</a:t>
            </a:r>
          </a:p>
          <a:p>
            <a:pPr marL="365760" lvl="1">
              <a:lnSpc>
                <a:spcPts val="1800"/>
              </a:lnSpc>
              <a:spcAft>
                <a:spcPts val="400"/>
              </a:spcAft>
            </a:pPr>
            <a:r>
              <a:rPr lang="en-US" dirty="0" smtClean="0"/>
              <a:t>Medicine</a:t>
            </a:r>
          </a:p>
          <a:p>
            <a:pPr marL="365760" lvl="1">
              <a:lnSpc>
                <a:spcPts val="1800"/>
              </a:lnSpc>
              <a:spcAft>
                <a:spcPts val="400"/>
              </a:spcAft>
            </a:pPr>
            <a:r>
              <a:rPr lang="en-US" dirty="0" smtClean="0"/>
              <a:t>Services</a:t>
            </a:r>
            <a:endParaRPr lang="en-US" dirty="0"/>
          </a:p>
        </p:txBody>
      </p:sp>
      <p:pic>
        <p:nvPicPr>
          <p:cNvPr id="19" name="Picture 18"/>
          <p:cNvPicPr>
            <a:picLocks noChangeAspect="1"/>
          </p:cNvPicPr>
          <p:nvPr/>
        </p:nvPicPr>
        <p:blipFill>
          <a:blip r:embed="rId2" cstate="print"/>
          <a:stretch>
            <a:fillRect/>
          </a:stretch>
        </p:blipFill>
        <p:spPr>
          <a:xfrm>
            <a:off x="457200" y="3962400"/>
            <a:ext cx="5257800" cy="2453640"/>
          </a:xfrm>
          <a:prstGeom prst="rect">
            <a:avLst/>
          </a:prstGeom>
        </p:spPr>
      </p:pic>
      <p:sp>
        <p:nvSpPr>
          <p:cNvPr id="20" name="Rectangle 19"/>
          <p:cNvSpPr/>
          <p:nvPr/>
        </p:nvSpPr>
        <p:spPr>
          <a:xfrm>
            <a:off x="5867400" y="4800600"/>
            <a:ext cx="3048000" cy="1200329"/>
          </a:xfrm>
          <a:prstGeom prst="rect">
            <a:avLst/>
          </a:prstGeom>
        </p:spPr>
        <p:txBody>
          <a:bodyPr wrap="square">
            <a:spAutoFit/>
          </a:bodyPr>
          <a:lstStyle/>
          <a:p>
            <a:r>
              <a:rPr lang="en-US" dirty="0" smtClean="0"/>
              <a:t>US Businesses must keep out knock-off products from entering US and being marketed abroad</a:t>
            </a:r>
            <a:endParaRPr lang="en-US" dirty="0"/>
          </a:p>
        </p:txBody>
      </p:sp>
    </p:spTree>
    <p:extLst>
      <p:ext uri="{BB962C8B-B14F-4D97-AF65-F5344CB8AC3E}">
        <p14:creationId xmlns="" xmlns:p14="http://schemas.microsoft.com/office/powerpoint/2010/main" val="27279865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srcRect t="1" b="-11979"/>
          <a:stretch/>
        </p:blipFill>
        <p:spPr>
          <a:xfrm>
            <a:off x="4267200" y="4572000"/>
            <a:ext cx="4800600" cy="2524034"/>
          </a:xfrm>
          <a:prstGeom prst="rect">
            <a:avLst/>
          </a:prstGeom>
        </p:spPr>
      </p:pic>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Building International Patent Portfolio</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53</a:t>
            </a:fld>
            <a:endParaRPr lang="en-US" dirty="0">
              <a:solidFill>
                <a:srgbClr val="FF0000"/>
              </a:solidFill>
            </a:endParaRPr>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Content Placeholder 2"/>
          <p:cNvSpPr txBox="1">
            <a:spLocks/>
          </p:cNvSpPr>
          <p:nvPr/>
        </p:nvSpPr>
        <p:spPr>
          <a:xfrm>
            <a:off x="533400" y="1676399"/>
            <a:ext cx="7391400" cy="3505201"/>
          </a:xfrm>
          <a:prstGeom prst="rect">
            <a:avLst/>
          </a:prstGeom>
        </p:spPr>
        <p:txBody>
          <a:bodyPr vert="horz">
            <a:normAutofit fontScale="62500" lnSpcReduction="20000"/>
          </a:bodyPr>
          <a:lstStyle/>
          <a:p>
            <a:pPr>
              <a:spcBef>
                <a:spcPts val="700"/>
              </a:spcBef>
              <a:buClr>
                <a:schemeClr val="accent2"/>
              </a:buClr>
              <a:buSzPct val="60000"/>
              <a:defRPr/>
            </a:pPr>
            <a:r>
              <a:rPr lang="en-US" sz="2900" b="1" dirty="0" smtClean="0"/>
              <a:t>To seek patent protection abroad, a patent must be obtained in each country where protection is sought. </a:t>
            </a:r>
          </a:p>
          <a:p>
            <a:pPr>
              <a:spcBef>
                <a:spcPts val="700"/>
              </a:spcBef>
              <a:buClr>
                <a:schemeClr val="accent2"/>
              </a:buClr>
              <a:buSzPct val="60000"/>
              <a:defRPr/>
            </a:pPr>
            <a:r>
              <a:rPr lang="en-US" sz="2900" b="1" dirty="0" smtClean="0"/>
              <a:t>Two different ways exist for obtaining patents in other countries.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Foreign Filing under Paris Convention</a:t>
            </a:r>
          </a:p>
          <a:p>
            <a:pPr marL="777240" lvl="1" indent="-320040">
              <a:spcBef>
                <a:spcPts val="700"/>
              </a:spcBef>
              <a:buClr>
                <a:schemeClr val="accent2"/>
              </a:buClr>
              <a:buSzPct val="60000"/>
              <a:buFont typeface="Wingdings"/>
              <a:buChar char=""/>
              <a:defRPr/>
            </a:pPr>
            <a:r>
              <a:rPr lang="en-US" sz="2900" dirty="0" smtClean="0"/>
              <a:t>Within 12 months of filing in USPTO, file multiple applications in Paris Convention countries claiming priority to the US application. </a:t>
            </a:r>
          </a:p>
          <a:p>
            <a:pPr marL="320040" indent="-320040">
              <a:spcBef>
                <a:spcPts val="700"/>
              </a:spcBef>
              <a:buClr>
                <a:schemeClr val="accent2"/>
              </a:buClr>
              <a:buSzPct val="60000"/>
              <a:buFont typeface="Wingdings"/>
              <a:buChar char=""/>
              <a:defRPr/>
            </a:pPr>
            <a:r>
              <a:rPr lang="en-US" sz="2900" dirty="0" smtClean="0"/>
              <a:t>PCT System</a:t>
            </a:r>
          </a:p>
          <a:p>
            <a:pPr marL="777240" lvl="1" indent="-320040">
              <a:spcBef>
                <a:spcPts val="700"/>
              </a:spcBef>
              <a:buClr>
                <a:schemeClr val="accent2"/>
              </a:buClr>
              <a:buSzPct val="60000"/>
              <a:buFont typeface="Wingdings"/>
              <a:buChar char=""/>
              <a:defRPr/>
            </a:pPr>
            <a:r>
              <a:rPr lang="en-US" sz="2900" dirty="0" smtClean="0"/>
              <a:t>Within 12 months of filing in USPTO, file a PCT application in a PCT Receiving Office (USPTO), or file directly in the Receiving Office.  Enter international stage in PCT countries within 30 months of the first filing date.</a:t>
            </a:r>
            <a:endParaRPr lang="en-US" sz="2900" dirty="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n-US" sz="2900" dirty="0" smtClean="0"/>
          </a:p>
        </p:txBody>
      </p:sp>
    </p:spTree>
    <p:extLst>
      <p:ext uri="{BB962C8B-B14F-4D97-AF65-F5344CB8AC3E}">
        <p14:creationId xmlns="" xmlns:p14="http://schemas.microsoft.com/office/powerpoint/2010/main" val="6295049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a:latin typeface="Times New Roman" pitchFamily="18" charset="0"/>
                <a:cs typeface="Times New Roman" pitchFamily="18" charset="0"/>
              </a:rPr>
              <a:t>Building International Patent </a:t>
            </a:r>
            <a:r>
              <a:rPr lang="en-US" sz="2800" i="1" dirty="0" smtClean="0">
                <a:latin typeface="Times New Roman" pitchFamily="18" charset="0"/>
                <a:cs typeface="Times New Roman" pitchFamily="18" charset="0"/>
              </a:rPr>
              <a:t>Portfolio</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54</a:t>
            </a:fld>
            <a:endParaRPr lang="en-US" dirty="0">
              <a:solidFill>
                <a:srgbClr val="FF0000"/>
              </a:solidFill>
            </a:endParaRPr>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Content Placeholder 2"/>
          <p:cNvSpPr txBox="1">
            <a:spLocks/>
          </p:cNvSpPr>
          <p:nvPr/>
        </p:nvSpPr>
        <p:spPr>
          <a:xfrm>
            <a:off x="762000" y="1584325"/>
            <a:ext cx="7924800" cy="3597275"/>
          </a:xfrm>
          <a:prstGeom prst="rect">
            <a:avLst/>
          </a:prstGeom>
        </p:spPr>
        <p:txBody>
          <a:bodyPr vert="horz">
            <a:normAutofit fontScale="70000" lnSpcReduction="20000"/>
          </a:bodyPr>
          <a:lstStyle/>
          <a:p>
            <a:pPr marL="0" lvl="1">
              <a:spcBef>
                <a:spcPts val="700"/>
              </a:spcBef>
              <a:buClr>
                <a:schemeClr val="accent2"/>
              </a:buClr>
              <a:buSzPct val="60000"/>
              <a:defRPr/>
            </a:pPr>
            <a:r>
              <a:rPr lang="en-US" sz="2900" dirty="0" smtClean="0"/>
              <a:t>PCT System</a:t>
            </a:r>
          </a:p>
          <a:p>
            <a:pPr marL="777240" lvl="2" indent="-320040">
              <a:spcBef>
                <a:spcPts val="700"/>
              </a:spcBef>
              <a:buClr>
                <a:schemeClr val="accent2"/>
              </a:buClr>
              <a:buSzPct val="60000"/>
              <a:buFont typeface="Wingdings"/>
              <a:buChar char=""/>
              <a:defRPr/>
            </a:pPr>
            <a:r>
              <a:rPr lang="en-US" sz="2900" dirty="0" smtClean="0"/>
              <a:t>Within </a:t>
            </a:r>
            <a:r>
              <a:rPr lang="en-US" sz="2900" dirty="0"/>
              <a:t>12 months of filing in USPTO, file a PCT application in a PCT Receiving Office (USPTO), or file directly in the Receiving Office. </a:t>
            </a:r>
            <a:r>
              <a:rPr lang="en-US" sz="2900" dirty="0" smtClean="0"/>
              <a:t>International Search Report</a:t>
            </a:r>
          </a:p>
          <a:p>
            <a:pPr marL="777240" lvl="2" indent="-320040">
              <a:spcBef>
                <a:spcPts val="700"/>
              </a:spcBef>
              <a:buClr>
                <a:schemeClr val="accent2"/>
              </a:buClr>
              <a:buSzPct val="60000"/>
              <a:buFont typeface="Wingdings"/>
              <a:buChar char=""/>
              <a:defRPr/>
            </a:pPr>
            <a:r>
              <a:rPr lang="en-US" sz="2900" dirty="0" smtClean="0"/>
              <a:t>Receiving Office prepares an international search report indicating your chance of obtaining a patent.  You may amend your claims before going forward.  </a:t>
            </a:r>
          </a:p>
          <a:p>
            <a:pPr marL="320040" lvl="1" indent="-320040">
              <a:spcBef>
                <a:spcPts val="700"/>
              </a:spcBef>
              <a:buClr>
                <a:schemeClr val="accent2"/>
              </a:buClr>
              <a:buSzPct val="60000"/>
              <a:buFont typeface="Wingdings"/>
              <a:buChar char=""/>
              <a:defRPr/>
            </a:pPr>
            <a:r>
              <a:rPr lang="en-US" sz="2900" dirty="0" smtClean="0"/>
              <a:t>National Phase</a:t>
            </a:r>
          </a:p>
          <a:p>
            <a:pPr marL="777240" lvl="2" indent="-320040">
              <a:spcBef>
                <a:spcPts val="700"/>
              </a:spcBef>
              <a:buClr>
                <a:schemeClr val="accent2"/>
              </a:buClr>
              <a:buSzPct val="60000"/>
              <a:buFont typeface="Wingdings"/>
              <a:buChar char=""/>
              <a:defRPr/>
            </a:pPr>
            <a:r>
              <a:rPr lang="en-US" sz="2900" dirty="0" smtClean="0"/>
              <a:t>Within 30 months from the first filing date, enter national stage in each PCT countries to obtain patent in each country.  Costs for translation, legal service and government fee can be delayed to this point. </a:t>
            </a:r>
          </a:p>
        </p:txBody>
      </p:sp>
      <p:sp>
        <p:nvSpPr>
          <p:cNvPr id="6" name="Content Placeholder 2"/>
          <p:cNvSpPr txBox="1">
            <a:spLocks/>
          </p:cNvSpPr>
          <p:nvPr/>
        </p:nvSpPr>
        <p:spPr>
          <a:xfrm>
            <a:off x="4343400" y="4962378"/>
            <a:ext cx="4762500" cy="1743222"/>
          </a:xfrm>
          <a:prstGeom prst="rect">
            <a:avLst/>
          </a:prstGeom>
        </p:spPr>
        <p:txBody>
          <a:bodyPr vert="horz">
            <a:normAutofit fontScale="40000" lnSpcReduction="20000"/>
          </a:bodyPr>
          <a:lstStyle/>
          <a:p>
            <a:pPr marL="320040" lvl="1" indent="-320040">
              <a:spcBef>
                <a:spcPts val="700"/>
              </a:spcBef>
              <a:buClr>
                <a:schemeClr val="accent2"/>
              </a:buClr>
              <a:buSzPct val="60000"/>
              <a:buFont typeface="Wingdings"/>
              <a:buChar char=""/>
              <a:defRPr/>
            </a:pPr>
            <a:r>
              <a:rPr lang="en-US" sz="2900" dirty="0" smtClean="0"/>
              <a:t>Costs: </a:t>
            </a:r>
          </a:p>
          <a:p>
            <a:pPr marL="777240" lvl="2" indent="-320040">
              <a:spcBef>
                <a:spcPts val="700"/>
              </a:spcBef>
              <a:buClr>
                <a:schemeClr val="accent2"/>
              </a:buClr>
              <a:buSzPct val="60000"/>
              <a:buFont typeface="Wingdings"/>
              <a:buChar char=""/>
              <a:defRPr/>
            </a:pPr>
            <a:r>
              <a:rPr lang="en-US" sz="2900" dirty="0" smtClean="0"/>
              <a:t>Patent drafting cost (2000-8000 USD)</a:t>
            </a:r>
          </a:p>
          <a:p>
            <a:pPr marL="777240" lvl="2" indent="-320040">
              <a:spcBef>
                <a:spcPts val="700"/>
              </a:spcBef>
              <a:buClr>
                <a:schemeClr val="accent2"/>
              </a:buClr>
              <a:buSzPct val="60000"/>
              <a:buFont typeface="Wingdings"/>
              <a:buChar char=""/>
              <a:defRPr/>
            </a:pPr>
            <a:r>
              <a:rPr lang="en-US" sz="2900" dirty="0" smtClean="0"/>
              <a:t>Filing fee for using USPTO (1363 USD)</a:t>
            </a:r>
          </a:p>
          <a:p>
            <a:pPr marL="777240" lvl="2" indent="-320040">
              <a:spcBef>
                <a:spcPts val="700"/>
              </a:spcBef>
              <a:buClr>
                <a:schemeClr val="accent2"/>
              </a:buClr>
              <a:buSzPct val="60000"/>
              <a:buFont typeface="Wingdings"/>
              <a:buChar char=""/>
              <a:defRPr/>
            </a:pPr>
            <a:r>
              <a:rPr lang="en-US" sz="2900" dirty="0" smtClean="0"/>
              <a:t>Search fee USPTO (2080 USD), Israel 912 USD</a:t>
            </a:r>
          </a:p>
          <a:p>
            <a:pPr marL="777240" lvl="2" indent="-320040">
              <a:spcBef>
                <a:spcPts val="700"/>
              </a:spcBef>
              <a:buClr>
                <a:schemeClr val="accent2"/>
              </a:buClr>
              <a:buSzPct val="60000"/>
              <a:buFont typeface="Wingdings"/>
              <a:buChar char=""/>
              <a:defRPr/>
            </a:pPr>
            <a:r>
              <a:rPr lang="en-US" sz="2900" dirty="0" smtClean="0"/>
              <a:t>Translation fees</a:t>
            </a:r>
          </a:p>
          <a:p>
            <a:pPr marL="777240" lvl="2" indent="-320040">
              <a:spcBef>
                <a:spcPts val="700"/>
              </a:spcBef>
              <a:buClr>
                <a:schemeClr val="accent2"/>
              </a:buClr>
              <a:buSzPct val="60000"/>
              <a:buFont typeface="Wingdings"/>
              <a:buChar char=""/>
              <a:defRPr/>
            </a:pPr>
            <a:r>
              <a:rPr lang="en-US" sz="2900" dirty="0" smtClean="0"/>
              <a:t>US and foreign attorney service</a:t>
            </a:r>
          </a:p>
          <a:p>
            <a:pPr marL="777240" lvl="2" indent="-320040">
              <a:spcBef>
                <a:spcPts val="700"/>
              </a:spcBef>
              <a:buClr>
                <a:schemeClr val="accent2"/>
              </a:buClr>
              <a:buSzPct val="60000"/>
              <a:buFont typeface="Wingdings"/>
              <a:buChar char=""/>
              <a:defRPr/>
            </a:pPr>
            <a:r>
              <a:rPr lang="en-US" sz="2900" dirty="0" smtClean="0"/>
              <a:t>Maintenance fees (3/7/11) / </a:t>
            </a:r>
            <a:r>
              <a:rPr lang="en-US" sz="2900" dirty="0"/>
              <a:t>R</a:t>
            </a:r>
            <a:r>
              <a:rPr lang="en-US" sz="2900" dirty="0" smtClean="0"/>
              <a:t>enewal fees (200-2000/yr)</a:t>
            </a:r>
          </a:p>
        </p:txBody>
      </p:sp>
      <p:pic>
        <p:nvPicPr>
          <p:cNvPr id="8" name="Picture 7"/>
          <p:cNvPicPr>
            <a:picLocks noChangeAspect="1"/>
          </p:cNvPicPr>
          <p:nvPr/>
        </p:nvPicPr>
        <p:blipFill>
          <a:blip r:embed="rId3" cstate="print"/>
          <a:stretch>
            <a:fillRect/>
          </a:stretch>
        </p:blipFill>
        <p:spPr>
          <a:xfrm>
            <a:off x="2057400" y="4466881"/>
            <a:ext cx="1524000" cy="2604188"/>
          </a:xfrm>
          <a:prstGeom prst="rect">
            <a:avLst/>
          </a:prstGeom>
          <a:scene3d>
            <a:camera prst="orthographicFront">
              <a:rot lat="0" lon="0" rev="16200000"/>
            </a:camera>
            <a:lightRig rig="threePt" dir="t"/>
          </a:scene3d>
        </p:spPr>
      </p:pic>
    </p:spTree>
    <p:extLst>
      <p:ext uri="{BB962C8B-B14F-4D97-AF65-F5344CB8AC3E}">
        <p14:creationId xmlns="" xmlns:p14="http://schemas.microsoft.com/office/powerpoint/2010/main" val="3941469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a:latin typeface="Times New Roman" pitchFamily="18" charset="0"/>
                <a:cs typeface="Times New Roman" pitchFamily="18" charset="0"/>
              </a:rPr>
              <a:t>Building International Patent </a:t>
            </a:r>
            <a:r>
              <a:rPr lang="en-US" sz="2800" i="1" dirty="0" smtClean="0">
                <a:latin typeface="Times New Roman" pitchFamily="18" charset="0"/>
                <a:cs typeface="Times New Roman" pitchFamily="18" charset="0"/>
              </a:rPr>
              <a:t>Portfolio</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55</a:t>
            </a:fld>
            <a:endParaRPr lang="en-US" dirty="0">
              <a:solidFill>
                <a:srgbClr val="FF0000"/>
              </a:solidFill>
            </a:endParaRPr>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Content Placeholder 2"/>
          <p:cNvSpPr txBox="1">
            <a:spLocks/>
          </p:cNvSpPr>
          <p:nvPr/>
        </p:nvSpPr>
        <p:spPr>
          <a:xfrm>
            <a:off x="762000" y="1584325"/>
            <a:ext cx="7924800" cy="3521075"/>
          </a:xfrm>
          <a:prstGeom prst="rect">
            <a:avLst/>
          </a:prstGeom>
        </p:spPr>
        <p:txBody>
          <a:bodyPr vert="horz">
            <a:normAutofit fontScale="77500" lnSpcReduction="20000"/>
          </a:bodyPr>
          <a:lstStyle/>
          <a:p>
            <a:pPr marL="0" lvl="1">
              <a:spcBef>
                <a:spcPts val="700"/>
              </a:spcBef>
              <a:buClr>
                <a:schemeClr val="accent2"/>
              </a:buClr>
              <a:buSzPct val="60000"/>
              <a:defRPr/>
            </a:pPr>
            <a:r>
              <a:rPr lang="en-US" sz="2900" dirty="0" smtClean="0"/>
              <a:t>Which country to file?  </a:t>
            </a:r>
          </a:p>
          <a:p>
            <a:pPr marL="777240" lvl="2" indent="-320040">
              <a:spcBef>
                <a:spcPts val="700"/>
              </a:spcBef>
              <a:buClr>
                <a:schemeClr val="accent2"/>
              </a:buClr>
              <a:buSzPct val="60000"/>
              <a:buFont typeface="Wingdings"/>
              <a:buChar char=""/>
              <a:defRPr/>
            </a:pPr>
            <a:r>
              <a:rPr lang="en-US" sz="2900" dirty="0" smtClean="0"/>
              <a:t>Will you sell / import your product into this country?  </a:t>
            </a:r>
          </a:p>
          <a:p>
            <a:pPr marL="777240" lvl="2" indent="-320040">
              <a:spcBef>
                <a:spcPts val="700"/>
              </a:spcBef>
              <a:buClr>
                <a:schemeClr val="accent2"/>
              </a:buClr>
              <a:buSzPct val="60000"/>
              <a:buFont typeface="Wingdings"/>
              <a:buChar char=""/>
              <a:defRPr/>
            </a:pPr>
            <a:r>
              <a:rPr lang="en-US" sz="2900" dirty="0" smtClean="0"/>
              <a:t>Market size?  </a:t>
            </a:r>
          </a:p>
          <a:p>
            <a:pPr marL="777240" lvl="2" indent="-320040">
              <a:spcBef>
                <a:spcPts val="700"/>
              </a:spcBef>
              <a:buClr>
                <a:schemeClr val="accent2"/>
              </a:buClr>
              <a:buSzPct val="60000"/>
              <a:buFont typeface="Wingdings"/>
              <a:buChar char=""/>
              <a:defRPr/>
            </a:pPr>
            <a:r>
              <a:rPr lang="en-US" sz="2900" dirty="0" smtClean="0"/>
              <a:t>Do they have manufacturing capacity? </a:t>
            </a:r>
          </a:p>
          <a:p>
            <a:pPr marL="777240" lvl="2" indent="-320040">
              <a:spcBef>
                <a:spcPts val="700"/>
              </a:spcBef>
              <a:buClr>
                <a:schemeClr val="accent2"/>
              </a:buClr>
              <a:buSzPct val="60000"/>
              <a:buFont typeface="Wingdings"/>
              <a:buChar char=""/>
              <a:defRPr/>
            </a:pPr>
            <a:r>
              <a:rPr lang="en-US" sz="2900" dirty="0" smtClean="0"/>
              <a:t>Do you have competitors in this country?  </a:t>
            </a:r>
          </a:p>
          <a:p>
            <a:pPr marL="777240" lvl="2" indent="-320040">
              <a:spcBef>
                <a:spcPts val="700"/>
              </a:spcBef>
              <a:buClr>
                <a:schemeClr val="accent2"/>
              </a:buClr>
              <a:buSzPct val="60000"/>
              <a:buFont typeface="Wingdings"/>
              <a:buChar char=""/>
              <a:defRPr/>
            </a:pPr>
            <a:r>
              <a:rPr lang="en-US" sz="2900" dirty="0" smtClean="0"/>
              <a:t>Can they produce counterfeit products?</a:t>
            </a:r>
          </a:p>
          <a:p>
            <a:pPr marL="777240" lvl="2" indent="-320040">
              <a:spcBef>
                <a:spcPts val="700"/>
              </a:spcBef>
              <a:buClr>
                <a:schemeClr val="accent2"/>
              </a:buClr>
              <a:buSzPct val="60000"/>
              <a:buFont typeface="Wingdings"/>
              <a:buChar char=""/>
              <a:defRPr/>
            </a:pPr>
            <a:r>
              <a:rPr lang="en-US" sz="2900" dirty="0" smtClean="0"/>
              <a:t>Is translation expensive?</a:t>
            </a:r>
          </a:p>
          <a:p>
            <a:pPr marL="777240" lvl="2" indent="-320040">
              <a:spcBef>
                <a:spcPts val="700"/>
              </a:spcBef>
              <a:buClr>
                <a:schemeClr val="accent2"/>
              </a:buClr>
              <a:buSzPct val="60000"/>
              <a:buFont typeface="Wingdings"/>
              <a:buChar char=""/>
              <a:defRPr/>
            </a:pPr>
            <a:r>
              <a:rPr lang="en-US" sz="2900" dirty="0" smtClean="0"/>
              <a:t>How long does it take to patent grant?  </a:t>
            </a:r>
          </a:p>
          <a:p>
            <a:pPr marL="777240" lvl="2" indent="-320040">
              <a:spcBef>
                <a:spcPts val="700"/>
              </a:spcBef>
              <a:buClr>
                <a:schemeClr val="accent2"/>
              </a:buClr>
              <a:buSzPct val="60000"/>
              <a:buFont typeface="Wingdings"/>
              <a:buChar char=""/>
              <a:defRPr/>
            </a:pPr>
            <a:r>
              <a:rPr lang="en-US" sz="2900" dirty="0" smtClean="0"/>
              <a:t>Is it difficult to enforce patents in this country?</a:t>
            </a:r>
            <a:endParaRPr lang="en-US" sz="2900" dirty="0"/>
          </a:p>
          <a:p>
            <a:pPr marL="457200" lvl="2">
              <a:spcBef>
                <a:spcPts val="700"/>
              </a:spcBef>
              <a:buClr>
                <a:schemeClr val="accent2"/>
              </a:buClr>
              <a:buSzPct val="60000"/>
              <a:defRPr/>
            </a:pPr>
            <a:endParaRPr lang="en-US" sz="29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n-US" sz="2900" dirty="0" smtClean="0"/>
          </a:p>
        </p:txBody>
      </p:sp>
      <p:sp>
        <p:nvSpPr>
          <p:cNvPr id="6" name="Content Placeholder 2"/>
          <p:cNvSpPr txBox="1">
            <a:spLocks/>
          </p:cNvSpPr>
          <p:nvPr/>
        </p:nvSpPr>
        <p:spPr>
          <a:xfrm>
            <a:off x="838200" y="5089525"/>
            <a:ext cx="7924800" cy="1387475"/>
          </a:xfrm>
          <a:prstGeom prst="rect">
            <a:avLst/>
          </a:prstGeom>
        </p:spPr>
        <p:txBody>
          <a:bodyPr vert="horz">
            <a:normAutofit fontScale="62500" lnSpcReduction="20000"/>
          </a:bodyPr>
          <a:lstStyle/>
          <a:p>
            <a:pPr marL="0" lvl="1">
              <a:spcBef>
                <a:spcPts val="700"/>
              </a:spcBef>
              <a:buClr>
                <a:schemeClr val="accent2"/>
              </a:buClr>
              <a:buSzPct val="60000"/>
              <a:defRPr/>
            </a:pPr>
            <a:r>
              <a:rPr lang="en-US" sz="2900" dirty="0" smtClean="0"/>
              <a:t>Commonly filed states for:</a:t>
            </a:r>
          </a:p>
          <a:p>
            <a:pPr marL="777240" lvl="2" indent="-320040">
              <a:spcBef>
                <a:spcPts val="700"/>
              </a:spcBef>
              <a:buClr>
                <a:schemeClr val="accent2"/>
              </a:buClr>
              <a:buSzPct val="60000"/>
              <a:buFont typeface="Wingdings"/>
              <a:buChar char=""/>
              <a:defRPr/>
            </a:pPr>
            <a:r>
              <a:rPr lang="en-US" sz="2900" dirty="0" smtClean="0"/>
              <a:t>Electrical / High Tech:  EPO, Korea, Japan, India, China, Canada, Australia, Brazil</a:t>
            </a:r>
          </a:p>
          <a:p>
            <a:pPr marL="777240" lvl="2" indent="-320040">
              <a:spcBef>
                <a:spcPts val="700"/>
              </a:spcBef>
              <a:buClr>
                <a:schemeClr val="accent2"/>
              </a:buClr>
              <a:buSzPct val="60000"/>
              <a:buFont typeface="Wingdings"/>
              <a:buChar char=""/>
              <a:defRPr/>
            </a:pPr>
            <a:r>
              <a:rPr lang="en-US" sz="2900" dirty="0" smtClean="0"/>
              <a:t>Pharma:  EPO, Canada, China, Japan, Mexico, Korea, Australia, India, Israel, Singapore… </a:t>
            </a:r>
          </a:p>
          <a:p>
            <a:pPr marL="777240" lvl="2" indent="-320040">
              <a:spcBef>
                <a:spcPts val="700"/>
              </a:spcBef>
              <a:buClr>
                <a:schemeClr val="accent2"/>
              </a:buClr>
              <a:buSzPct val="60000"/>
              <a:buFont typeface="Wingdings"/>
              <a:buChar char=""/>
              <a:defRPr/>
            </a:pPr>
            <a:endParaRPr lang="en-US" sz="29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n-US" sz="2900" dirty="0" smtClean="0"/>
          </a:p>
        </p:txBody>
      </p:sp>
    </p:spTree>
    <p:extLst>
      <p:ext uri="{BB962C8B-B14F-4D97-AF65-F5344CB8AC3E}">
        <p14:creationId xmlns="" xmlns:p14="http://schemas.microsoft.com/office/powerpoint/2010/main" val="961716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24840"/>
            <a:ext cx="7086600" cy="746760"/>
          </a:xfrm>
          <a:prstGeom prst="rect">
            <a:avLst/>
          </a:prstGeom>
        </p:spPr>
        <p:txBody>
          <a:bodyPr>
            <a:noAutofit/>
          </a:bodyPr>
          <a:lstStyle/>
          <a:p>
            <a:r>
              <a:rPr lang="en-US" sz="2800" i="1" dirty="0">
                <a:latin typeface="Times New Roman" pitchFamily="18" charset="0"/>
                <a:cs typeface="Times New Roman" pitchFamily="18" charset="0"/>
              </a:rPr>
              <a:t>Preventing </a:t>
            </a:r>
            <a:r>
              <a:rPr lang="en-US" sz="2800" i="1" dirty="0" smtClean="0">
                <a:latin typeface="Times New Roman" pitchFamily="18" charset="0"/>
                <a:cs typeface="Times New Roman" pitchFamily="18" charset="0"/>
              </a:rPr>
              <a:t>Importation of Infringing Products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56</a:t>
            </a:fld>
            <a:endParaRPr lang="en-US" dirty="0">
              <a:solidFill>
                <a:srgbClr val="FF0000"/>
              </a:solidFill>
            </a:endParaRPr>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Content Placeholder 2"/>
          <p:cNvSpPr txBox="1">
            <a:spLocks/>
          </p:cNvSpPr>
          <p:nvPr/>
        </p:nvSpPr>
        <p:spPr>
          <a:xfrm>
            <a:off x="3733800" y="1676400"/>
            <a:ext cx="5181600" cy="4679950"/>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US Customs </a:t>
            </a:r>
          </a:p>
          <a:p>
            <a:pPr marL="777240" lvl="1" indent="-320040">
              <a:spcBef>
                <a:spcPts val="700"/>
              </a:spcBef>
              <a:buClr>
                <a:schemeClr val="accent2"/>
              </a:buClr>
              <a:buSzPct val="60000"/>
              <a:buFont typeface="Wingdings"/>
              <a:buChar char=""/>
              <a:defRPr/>
            </a:pPr>
            <a:r>
              <a:rPr lang="en-US" sz="2900" dirty="0" smtClean="0"/>
              <a:t>Regulates what comes into the US and US borders.</a:t>
            </a:r>
          </a:p>
          <a:p>
            <a:pPr marL="777240" lvl="1" indent="-320040">
              <a:spcBef>
                <a:spcPts val="700"/>
              </a:spcBef>
              <a:buClr>
                <a:schemeClr val="accent2"/>
              </a:buClr>
              <a:buSzPct val="60000"/>
              <a:buFont typeface="Wingdings"/>
              <a:buChar char=""/>
              <a:defRPr/>
            </a:pPr>
            <a:r>
              <a:rPr lang="en-US" sz="2900" dirty="0" smtClean="0"/>
              <a:t>Developed countries actively keep out patent infringing products at their borders.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US ITC</a:t>
            </a:r>
          </a:p>
          <a:p>
            <a:pPr marL="777240" lvl="1" indent="-320040">
              <a:spcBef>
                <a:spcPts val="700"/>
              </a:spcBef>
              <a:buClr>
                <a:schemeClr val="accent2"/>
              </a:buClr>
              <a:buSzPct val="60000"/>
              <a:buFont typeface="Wingdings"/>
              <a:buChar char=""/>
              <a:defRPr/>
            </a:pPr>
            <a:r>
              <a:rPr lang="en-US" sz="2900" dirty="0" smtClean="0"/>
              <a:t>Adjudicates on patent related issues to protect domestic industry according to 19 U.S.C. 1337 (Tariff Act of 1930)</a:t>
            </a:r>
          </a:p>
          <a:p>
            <a:pPr marL="777240" lvl="1" indent="-320040">
              <a:spcBef>
                <a:spcPts val="700"/>
              </a:spcBef>
              <a:buClr>
                <a:schemeClr val="accent2"/>
              </a:buClr>
              <a:buSzPct val="60000"/>
              <a:buFont typeface="Wingdings"/>
              <a:buChar char=""/>
              <a:defRPr/>
            </a:pPr>
            <a:r>
              <a:rPr lang="en-US" sz="2900" dirty="0" smtClean="0"/>
              <a:t>Stops </a:t>
            </a:r>
            <a:r>
              <a:rPr lang="en-US" sz="2900" dirty="0"/>
              <a:t>importation at </a:t>
            </a:r>
            <a:r>
              <a:rPr lang="en-US" sz="2900" dirty="0" smtClean="0"/>
              <a:t>the border</a:t>
            </a:r>
            <a:endParaRPr lang="en-US" sz="2900" dirty="0"/>
          </a:p>
          <a:p>
            <a:pPr marL="777240" lvl="1" indent="-320040">
              <a:spcBef>
                <a:spcPts val="700"/>
              </a:spcBef>
              <a:buClr>
                <a:schemeClr val="accent2"/>
              </a:buClr>
              <a:buSzPct val="60000"/>
              <a:buFont typeface="Wingdings"/>
              <a:buChar char=""/>
              <a:defRPr/>
            </a:pPr>
            <a:r>
              <a:rPr lang="en-US" sz="2900" dirty="0"/>
              <a:t>No monetary </a:t>
            </a:r>
            <a:r>
              <a:rPr lang="en-US" sz="2900" dirty="0" smtClean="0"/>
              <a:t>damages (unless Federal courts)</a:t>
            </a:r>
            <a:endParaRPr lang="en-US" sz="2900" dirty="0"/>
          </a:p>
        </p:txBody>
      </p:sp>
      <p:sp>
        <p:nvSpPr>
          <p:cNvPr id="6" name="Slide Number Placeholder 2"/>
          <p:cNvSpPr txBox="1">
            <a:spLocks/>
          </p:cNvSpPr>
          <p:nvPr/>
        </p:nvSpPr>
        <p:spPr>
          <a:xfrm>
            <a:off x="6172200" y="909161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BC06ED-911B-4D16-B5C4-EDC7157ED2D3}" type="slidenum">
              <a:rPr lang="en-US" smtClean="0"/>
              <a:pPr/>
              <a:t>56</a:t>
            </a:fld>
            <a:endParaRPr lang="en-US" dirty="0"/>
          </a:p>
        </p:txBody>
      </p:sp>
      <p:pic>
        <p:nvPicPr>
          <p:cNvPr id="8" name="Picture 7"/>
          <p:cNvPicPr>
            <a:picLocks noChangeAspect="1"/>
          </p:cNvPicPr>
          <p:nvPr/>
        </p:nvPicPr>
        <p:blipFill>
          <a:blip r:embed="rId3" cstate="print"/>
          <a:stretch>
            <a:fillRect/>
          </a:stretch>
        </p:blipFill>
        <p:spPr>
          <a:xfrm>
            <a:off x="442687" y="1599170"/>
            <a:ext cx="1400626" cy="1320722"/>
          </a:xfrm>
          <a:prstGeom prst="rect">
            <a:avLst/>
          </a:prstGeom>
        </p:spPr>
      </p:pic>
      <p:pic>
        <p:nvPicPr>
          <p:cNvPr id="9" name="Picture 8"/>
          <p:cNvPicPr>
            <a:picLocks noChangeAspect="1"/>
          </p:cNvPicPr>
          <p:nvPr/>
        </p:nvPicPr>
        <p:blipFill rotWithShape="1">
          <a:blip r:embed="rId4" cstate="print"/>
          <a:srcRect l="11343" t="40424" r="41405" b="37660"/>
          <a:stretch/>
        </p:blipFill>
        <p:spPr>
          <a:xfrm>
            <a:off x="186790" y="3232150"/>
            <a:ext cx="3587202" cy="1263650"/>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80391" y="1526106"/>
            <a:ext cx="1504950" cy="1466850"/>
          </a:xfrm>
          <a:prstGeom prst="rect">
            <a:avLst/>
          </a:prstGeom>
        </p:spPr>
      </p:pic>
    </p:spTree>
    <p:extLst>
      <p:ext uri="{BB962C8B-B14F-4D97-AF65-F5344CB8AC3E}">
        <p14:creationId xmlns="" xmlns:p14="http://schemas.microsoft.com/office/powerpoint/2010/main" val="4147418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685800"/>
            <a:ext cx="8382000" cy="746760"/>
          </a:xfrm>
          <a:prstGeom prst="rect">
            <a:avLst/>
          </a:prstGeom>
        </p:spPr>
        <p:txBody>
          <a:bodyPr>
            <a:noAutofit/>
          </a:bodyPr>
          <a:lstStyle/>
          <a:p>
            <a:r>
              <a:rPr lang="en-US" sz="2800" i="1" dirty="0" smtClean="0">
                <a:latin typeface="Times New Roman" pitchFamily="18" charset="0"/>
                <a:cs typeface="Times New Roman" pitchFamily="18" charset="0"/>
              </a:rPr>
              <a:t>ITC Section 337 Litigation</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57</a:t>
            </a:fld>
            <a:endParaRPr lang="en-US" dirty="0">
              <a:solidFill>
                <a:srgbClr val="FF0000"/>
              </a:solidFill>
            </a:endParaRPr>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Content Placeholder 2"/>
          <p:cNvSpPr txBox="1">
            <a:spLocks/>
          </p:cNvSpPr>
          <p:nvPr/>
        </p:nvSpPr>
        <p:spPr>
          <a:xfrm>
            <a:off x="533400" y="1600200"/>
            <a:ext cx="8382000" cy="5257800"/>
          </a:xfrm>
          <a:prstGeom prst="rect">
            <a:avLst/>
          </a:prstGeom>
        </p:spPr>
        <p:txBody>
          <a:bodyPr vert="horz">
            <a:normAutofit fontScale="55000" lnSpcReduction="20000"/>
          </a:bodyPr>
          <a:lstStyle/>
          <a:p>
            <a:pPr marL="777240" lvl="1" indent="-320040">
              <a:spcBef>
                <a:spcPts val="700"/>
              </a:spcBef>
              <a:buClr>
                <a:schemeClr val="accent2"/>
              </a:buClr>
              <a:buSzPct val="60000"/>
              <a:buFont typeface="Wingdings"/>
              <a:buChar char=""/>
              <a:defRPr/>
            </a:pPr>
            <a:r>
              <a:rPr lang="en-US" sz="2900" dirty="0" smtClean="0"/>
              <a:t>Independent, quasi-judicial federal agency, and an alternative forum for patent infringement</a:t>
            </a:r>
          </a:p>
          <a:p>
            <a:pPr marL="777240" lvl="1" indent="-320040">
              <a:spcBef>
                <a:spcPts val="700"/>
              </a:spcBef>
              <a:buClr>
                <a:schemeClr val="accent2"/>
              </a:buClr>
              <a:buSzPct val="60000"/>
              <a:buFont typeface="Wingdings"/>
              <a:buChar char=""/>
              <a:defRPr/>
            </a:pPr>
            <a:r>
              <a:rPr lang="en-US" sz="2900" dirty="0"/>
              <a:t>Purpose of Statute: To prevent importation into the U.S. articles that infringe intellectual property </a:t>
            </a:r>
            <a:r>
              <a:rPr lang="en-US" sz="2900" dirty="0" smtClean="0"/>
              <a:t>rights</a:t>
            </a:r>
          </a:p>
          <a:p>
            <a:pPr marL="777240" lvl="1" indent="-320040">
              <a:spcBef>
                <a:spcPts val="700"/>
              </a:spcBef>
              <a:buClr>
                <a:schemeClr val="accent2"/>
              </a:buClr>
              <a:buSzPct val="60000"/>
              <a:buFont typeface="Wingdings"/>
              <a:buChar char=""/>
              <a:defRPr/>
            </a:pPr>
            <a:r>
              <a:rPr lang="en-US" sz="2900" dirty="0" smtClean="0"/>
              <a:t>Presides over patent, trademark and copyright violation, theft of trade secret, trade dress misappropriation, false advertising, that destroy or injure the domestic industry, prevent establishment of such industry, or retrain or monopolize trade (Tariff Act of 1930 Section 337)</a:t>
            </a:r>
          </a:p>
          <a:p>
            <a:pPr marL="777240" lvl="1" indent="-320040">
              <a:spcBef>
                <a:spcPts val="700"/>
              </a:spcBef>
              <a:buClr>
                <a:schemeClr val="accent2"/>
              </a:buClr>
              <a:buSzPct val="60000"/>
              <a:buFont typeface="Wingdings"/>
              <a:buChar char=""/>
              <a:defRPr/>
            </a:pPr>
            <a:r>
              <a:rPr lang="en-US" sz="2900" dirty="0" smtClean="0"/>
              <a:t>Remedy:  (</a:t>
            </a:r>
            <a:r>
              <a:rPr lang="en-US" sz="2900" i="1" dirty="0" smtClean="0"/>
              <a:t>in rem </a:t>
            </a:r>
            <a:r>
              <a:rPr lang="en-US" sz="2900" dirty="0" smtClean="0"/>
              <a:t>jurisdiction over imported articles)</a:t>
            </a:r>
          </a:p>
          <a:p>
            <a:pPr marL="1234440" lvl="2" indent="-320040">
              <a:spcBef>
                <a:spcPts val="700"/>
              </a:spcBef>
              <a:buClr>
                <a:schemeClr val="accent2"/>
              </a:buClr>
              <a:buSzPct val="60000"/>
              <a:buFont typeface="Wingdings"/>
              <a:buChar char=""/>
              <a:defRPr/>
            </a:pPr>
            <a:r>
              <a:rPr lang="en-US" sz="2900" dirty="0" smtClean="0"/>
              <a:t>Exclusion orders enforced by the U.S. Customs to </a:t>
            </a:r>
          </a:p>
          <a:p>
            <a:pPr lvl="2">
              <a:spcBef>
                <a:spcPts val="700"/>
              </a:spcBef>
              <a:buClr>
                <a:schemeClr val="accent2"/>
              </a:buClr>
              <a:buSzPct val="60000"/>
              <a:defRPr/>
            </a:pPr>
            <a:r>
              <a:rPr lang="en-US" sz="2900" dirty="0" smtClean="0"/>
              <a:t>keep articles from entering the U.S.</a:t>
            </a:r>
          </a:p>
          <a:p>
            <a:pPr marL="1234440" lvl="2" indent="-320040">
              <a:spcBef>
                <a:spcPts val="700"/>
              </a:spcBef>
              <a:buClr>
                <a:schemeClr val="accent2"/>
              </a:buClr>
              <a:buSzPct val="60000"/>
              <a:buFont typeface="Wingdings"/>
              <a:buChar char=""/>
              <a:defRPr/>
            </a:pPr>
            <a:r>
              <a:rPr lang="en-US" sz="2900" dirty="0" smtClean="0"/>
              <a:t>Cease and Desist Orders enforced in the U.S. to </a:t>
            </a:r>
          </a:p>
          <a:p>
            <a:pPr lvl="2">
              <a:spcBef>
                <a:spcPts val="700"/>
              </a:spcBef>
              <a:buClr>
                <a:schemeClr val="accent2"/>
              </a:buClr>
              <a:buSzPct val="60000"/>
              <a:defRPr/>
            </a:pPr>
            <a:r>
              <a:rPr lang="en-US" sz="2900" dirty="0" smtClean="0"/>
              <a:t>prevent illegal sale of products from outside</a:t>
            </a:r>
          </a:p>
          <a:p>
            <a:pPr marL="1234440" lvl="2" indent="-320040">
              <a:spcBef>
                <a:spcPts val="700"/>
              </a:spcBef>
              <a:buClr>
                <a:schemeClr val="accent2"/>
              </a:buClr>
              <a:buSzPct val="60000"/>
              <a:buFont typeface="Wingdings"/>
              <a:buChar char=""/>
              <a:defRPr/>
            </a:pPr>
            <a:r>
              <a:rPr lang="en-US" sz="2900" dirty="0" smtClean="0"/>
              <a:t>Duration is for the life of the patent (for patent infringement)</a:t>
            </a:r>
          </a:p>
          <a:p>
            <a:pPr marL="777240" lvl="1" indent="-320040">
              <a:spcBef>
                <a:spcPts val="700"/>
              </a:spcBef>
              <a:buClr>
                <a:schemeClr val="accent2"/>
              </a:buClr>
              <a:buSzPct val="60000"/>
              <a:buFont typeface="Wingdings"/>
              <a:buChar char=""/>
              <a:defRPr/>
            </a:pPr>
            <a:r>
              <a:rPr lang="en-US" sz="2900" dirty="0" smtClean="0"/>
              <a:t>Complainant must establish Domestic Industry:</a:t>
            </a:r>
          </a:p>
          <a:p>
            <a:pPr marL="1234440" lvl="2" indent="-320040">
              <a:spcBef>
                <a:spcPts val="700"/>
              </a:spcBef>
              <a:buClr>
                <a:schemeClr val="accent2"/>
              </a:buClr>
              <a:buSzPct val="60000"/>
              <a:buFont typeface="Wingdings"/>
              <a:buChar char=""/>
              <a:defRPr/>
            </a:pPr>
            <a:r>
              <a:rPr lang="en-US" sz="2900" dirty="0" smtClean="0"/>
              <a:t>Showing of a significant economic investment or employment in the U.S.</a:t>
            </a:r>
          </a:p>
          <a:p>
            <a:pPr marL="1234440" lvl="2" indent="-320040">
              <a:spcBef>
                <a:spcPts val="700"/>
              </a:spcBef>
              <a:buClr>
                <a:schemeClr val="accent2"/>
              </a:buClr>
              <a:buSzPct val="60000"/>
              <a:buFont typeface="Wingdings"/>
              <a:buChar char=""/>
              <a:defRPr/>
            </a:pPr>
            <a:r>
              <a:rPr lang="en-US" sz="2900" dirty="0" smtClean="0"/>
              <a:t>Showing of a valid enforceable patent practiced by the complainant</a:t>
            </a:r>
          </a:p>
          <a:p>
            <a:pPr marL="777240" lvl="1" indent="-320040">
              <a:spcBef>
                <a:spcPts val="700"/>
              </a:spcBef>
              <a:buClr>
                <a:schemeClr val="accent2"/>
              </a:buClr>
              <a:buSzPct val="60000"/>
              <a:buFont typeface="Wingdings"/>
              <a:buChar char=""/>
              <a:defRPr/>
            </a:pPr>
            <a:r>
              <a:rPr lang="en-US" sz="2900" dirty="0" smtClean="0"/>
              <a:t>Speedy Resolution: 16-month investigation with full discovery, hearing and review</a:t>
            </a:r>
          </a:p>
          <a:p>
            <a:pPr marL="1234440" lvl="2" indent="-320040">
              <a:spcBef>
                <a:spcPts val="700"/>
              </a:spcBef>
              <a:buClr>
                <a:schemeClr val="accent2"/>
              </a:buClr>
              <a:buSzPct val="60000"/>
              <a:buFont typeface="Wingdings"/>
              <a:buChar char=""/>
              <a:defRPr/>
            </a:pPr>
            <a:endParaRPr lang="en-US" sz="2900" dirty="0" smtClean="0"/>
          </a:p>
        </p:txBody>
      </p:sp>
      <p:sp>
        <p:nvSpPr>
          <p:cNvPr id="6" name="Content Placeholder 2"/>
          <p:cNvSpPr txBox="1">
            <a:spLocks/>
          </p:cNvSpPr>
          <p:nvPr/>
        </p:nvSpPr>
        <p:spPr>
          <a:xfrm>
            <a:off x="6477000" y="3505200"/>
            <a:ext cx="2667000" cy="1676400"/>
          </a:xfrm>
          <a:prstGeom prst="rect">
            <a:avLst/>
          </a:prstGeom>
        </p:spPr>
        <p:txBody>
          <a:bodyPr vert="horz">
            <a:normAutofit fontScale="32500" lnSpcReduction="20000"/>
          </a:bodyPr>
          <a:lstStyle/>
          <a:p>
            <a:pPr marL="320040" indent="-320040">
              <a:spcBef>
                <a:spcPts val="700"/>
              </a:spcBef>
              <a:buClr>
                <a:schemeClr val="accent2"/>
              </a:buClr>
              <a:buSzPct val="60000"/>
              <a:buFont typeface="Wingdings"/>
              <a:buChar char=""/>
              <a:defRPr/>
            </a:pPr>
            <a:r>
              <a:rPr lang="en-US" sz="2900" dirty="0" smtClean="0">
                <a:solidFill>
                  <a:srgbClr val="3366FF"/>
                </a:solidFill>
              </a:rPr>
              <a:t>0 month – complaint filed</a:t>
            </a:r>
          </a:p>
          <a:p>
            <a:pPr marL="320040" indent="-320040">
              <a:spcBef>
                <a:spcPts val="700"/>
              </a:spcBef>
              <a:buClr>
                <a:schemeClr val="accent2"/>
              </a:buClr>
              <a:buSzPct val="60000"/>
              <a:buFont typeface="Wingdings"/>
              <a:buChar char=""/>
              <a:defRPr/>
            </a:pPr>
            <a:r>
              <a:rPr lang="en-US" sz="2900" dirty="0" smtClean="0">
                <a:solidFill>
                  <a:srgbClr val="3366FF"/>
                </a:solidFill>
              </a:rPr>
              <a:t>2-9 month – discovery</a:t>
            </a:r>
          </a:p>
          <a:p>
            <a:pPr marL="320040" indent="-320040">
              <a:spcBef>
                <a:spcPts val="700"/>
              </a:spcBef>
              <a:buClr>
                <a:schemeClr val="accent2"/>
              </a:buClr>
              <a:buSzPct val="60000"/>
              <a:buFont typeface="Wingdings"/>
              <a:buChar char=""/>
              <a:defRPr/>
            </a:pPr>
            <a:r>
              <a:rPr lang="en-US" sz="2900" dirty="0" smtClean="0">
                <a:solidFill>
                  <a:srgbClr val="3366FF"/>
                </a:solidFill>
              </a:rPr>
              <a:t>9 month – hearing</a:t>
            </a:r>
          </a:p>
          <a:p>
            <a:pPr marL="320040" indent="-320040">
              <a:spcBef>
                <a:spcPts val="700"/>
              </a:spcBef>
              <a:buClr>
                <a:schemeClr val="accent2"/>
              </a:buClr>
              <a:buSzPct val="60000"/>
              <a:buFont typeface="Wingdings"/>
              <a:buChar char=""/>
              <a:defRPr/>
            </a:pPr>
            <a:r>
              <a:rPr lang="en-US" sz="2900" dirty="0" smtClean="0">
                <a:solidFill>
                  <a:srgbClr val="3366FF"/>
                </a:solidFill>
              </a:rPr>
              <a:t>12 month – initial determination</a:t>
            </a:r>
          </a:p>
          <a:p>
            <a:pPr marL="320040" indent="-320040">
              <a:spcBef>
                <a:spcPts val="700"/>
              </a:spcBef>
              <a:buClr>
                <a:schemeClr val="accent2"/>
              </a:buClr>
              <a:buSzPct val="60000"/>
              <a:buFont typeface="Wingdings"/>
              <a:buChar char=""/>
              <a:defRPr/>
            </a:pPr>
            <a:r>
              <a:rPr lang="en-US" sz="2900" dirty="0" smtClean="0">
                <a:solidFill>
                  <a:srgbClr val="3366FF"/>
                </a:solidFill>
              </a:rPr>
              <a:t>14 month – decision on petition for review</a:t>
            </a:r>
          </a:p>
          <a:p>
            <a:pPr marL="320040" indent="-320040">
              <a:spcBef>
                <a:spcPts val="700"/>
              </a:spcBef>
              <a:buClr>
                <a:schemeClr val="accent2"/>
              </a:buClr>
              <a:buSzPct val="60000"/>
              <a:buFont typeface="Wingdings"/>
              <a:buChar char=""/>
              <a:defRPr/>
            </a:pPr>
            <a:r>
              <a:rPr lang="en-US" sz="2900" dirty="0" smtClean="0">
                <a:solidFill>
                  <a:srgbClr val="3366FF"/>
                </a:solidFill>
              </a:rPr>
              <a:t>16 month – final determination</a:t>
            </a:r>
          </a:p>
          <a:p>
            <a:pPr marL="320040" indent="-320040">
              <a:spcBef>
                <a:spcPts val="700"/>
              </a:spcBef>
              <a:buClr>
                <a:schemeClr val="accent2"/>
              </a:buClr>
              <a:buSzPct val="60000"/>
              <a:buFont typeface="Wingdings"/>
              <a:buChar char=""/>
              <a:defRPr/>
            </a:pPr>
            <a:r>
              <a:rPr lang="en-US" sz="2900" dirty="0" smtClean="0">
                <a:solidFill>
                  <a:srgbClr val="3366FF"/>
                </a:solidFill>
              </a:rPr>
              <a:t>18 month – appeal to Federal Circuit</a:t>
            </a:r>
          </a:p>
          <a:p>
            <a:pPr marL="1234440" lvl="2" indent="-320040">
              <a:spcBef>
                <a:spcPts val="700"/>
              </a:spcBef>
              <a:buClr>
                <a:schemeClr val="accent2"/>
              </a:buClr>
              <a:buSzPct val="60000"/>
              <a:buFont typeface="Wingdings"/>
              <a:buChar char=""/>
              <a:defRPr/>
            </a:pPr>
            <a:endParaRPr lang="en-US" sz="2900" dirty="0" smtClean="0"/>
          </a:p>
        </p:txBody>
      </p:sp>
    </p:spTree>
    <p:extLst>
      <p:ext uri="{BB962C8B-B14F-4D97-AF65-F5344CB8AC3E}">
        <p14:creationId xmlns="" xmlns:p14="http://schemas.microsoft.com/office/powerpoint/2010/main" val="19692166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A Global Patent Monetization Strategy</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58</a:t>
            </a:fld>
            <a:endParaRPr lang="en-US" dirty="0">
              <a:solidFill>
                <a:srgbClr val="FF0000"/>
              </a:solidFill>
            </a:endParaRPr>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6" name="Slide Number Placeholder 2"/>
          <p:cNvSpPr txBox="1">
            <a:spLocks/>
          </p:cNvSpPr>
          <p:nvPr/>
        </p:nvSpPr>
        <p:spPr>
          <a:xfrm>
            <a:off x="6172200" y="909161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BC06ED-911B-4D16-B5C4-EDC7157ED2D3}" type="slidenum">
              <a:rPr lang="en-US" smtClean="0"/>
              <a:pPr/>
              <a:t>58</a:t>
            </a:fld>
            <a:endParaRPr lang="en-US" dirty="0"/>
          </a:p>
        </p:txBody>
      </p:sp>
      <p:sp>
        <p:nvSpPr>
          <p:cNvPr id="9" name="Content Placeholder 2"/>
          <p:cNvSpPr txBox="1">
            <a:spLocks/>
          </p:cNvSpPr>
          <p:nvPr/>
        </p:nvSpPr>
        <p:spPr>
          <a:xfrm>
            <a:off x="1143000" y="1584325"/>
            <a:ext cx="7162800" cy="4883547"/>
          </a:xfrm>
          <a:prstGeom prst="rect">
            <a:avLst/>
          </a:prstGeom>
        </p:spPr>
        <p:txBody>
          <a:bodyPr vert="horz">
            <a:normAutofit fontScale="70000" lnSpcReduction="20000"/>
          </a:bodyPr>
          <a:lstStyle/>
          <a:p>
            <a:pPr>
              <a:spcBef>
                <a:spcPts val="700"/>
              </a:spcBef>
              <a:buClr>
                <a:schemeClr val="accent2"/>
              </a:buClr>
              <a:buSzPct val="60000"/>
              <a:defRPr/>
            </a:pPr>
            <a:r>
              <a:rPr lang="en-US" sz="2900" dirty="0" smtClean="0"/>
              <a:t>Find Local Partners:</a:t>
            </a:r>
            <a:endParaRPr lang="en-US" sz="2900" dirty="0"/>
          </a:p>
          <a:p>
            <a:pPr marL="457200" marR="0" lvl="0" indent="-457200" algn="l" defTabSz="914400" rtl="0" eaLnBrk="1" fontAlgn="auto" latinLnBrk="0" hangingPunct="1">
              <a:lnSpc>
                <a:spcPct val="100000"/>
              </a:lnSpc>
              <a:spcBef>
                <a:spcPts val="700"/>
              </a:spcBef>
              <a:spcAft>
                <a:spcPts val="0"/>
              </a:spcAft>
              <a:buClr>
                <a:schemeClr val="accent2"/>
              </a:buClr>
              <a:buSzPct val="60000"/>
              <a:buFont typeface="Wingdings" panose="05000000000000000000" pitchFamily="2" charset="2"/>
              <a:buChar char="q"/>
              <a:tabLst/>
              <a:defRPr/>
            </a:pPr>
            <a:r>
              <a:rPr lang="en-US" sz="2900" dirty="0" smtClean="0"/>
              <a:t>Do you want to manufacture in this country?</a:t>
            </a:r>
          </a:p>
          <a:p>
            <a:pPr marL="457200" marR="0" lvl="0" indent="-457200" algn="l" defTabSz="914400" rtl="0" eaLnBrk="1" fontAlgn="auto" latinLnBrk="0" hangingPunct="1">
              <a:lnSpc>
                <a:spcPct val="100000"/>
              </a:lnSpc>
              <a:spcBef>
                <a:spcPts val="700"/>
              </a:spcBef>
              <a:spcAft>
                <a:spcPts val="0"/>
              </a:spcAft>
              <a:buClr>
                <a:schemeClr val="accent2"/>
              </a:buClr>
              <a:buSzPct val="60000"/>
              <a:buFont typeface="Wingdings" panose="05000000000000000000" pitchFamily="2" charset="2"/>
              <a:buChar char="q"/>
              <a:tabLst/>
              <a:defRPr/>
            </a:pPr>
            <a:r>
              <a:rPr lang="en-US" sz="2900" dirty="0" smtClean="0"/>
              <a:t>Do you want to import finished products?</a:t>
            </a:r>
          </a:p>
          <a:p>
            <a:pPr marL="457200" marR="0" lvl="0" indent="-457200" algn="l" defTabSz="914400" rtl="0" eaLnBrk="1" fontAlgn="auto" latinLnBrk="0" hangingPunct="1">
              <a:lnSpc>
                <a:spcPct val="100000"/>
              </a:lnSpc>
              <a:spcBef>
                <a:spcPts val="700"/>
              </a:spcBef>
              <a:spcAft>
                <a:spcPts val="0"/>
              </a:spcAft>
              <a:buClr>
                <a:schemeClr val="accent2"/>
              </a:buClr>
              <a:buSzPct val="60000"/>
              <a:buFont typeface="Wingdings" panose="05000000000000000000" pitchFamily="2" charset="2"/>
              <a:buChar char="q"/>
              <a:tabLst/>
              <a:defRPr/>
            </a:pPr>
            <a:r>
              <a:rPr lang="en-US" sz="2900" dirty="0" smtClean="0"/>
              <a:t>Do you need a local distributor?  Does your product require servicing? </a:t>
            </a:r>
          </a:p>
          <a:p>
            <a:pPr marR="0" lvl="0" algn="l" defTabSz="914400" rtl="0" eaLnBrk="1" fontAlgn="auto" latinLnBrk="0" hangingPunct="1">
              <a:lnSpc>
                <a:spcPct val="100000"/>
              </a:lnSpc>
              <a:spcBef>
                <a:spcPts val="700"/>
              </a:spcBef>
              <a:spcAft>
                <a:spcPts val="0"/>
              </a:spcAft>
              <a:buClr>
                <a:schemeClr val="accent2"/>
              </a:buClr>
              <a:buSzPct val="60000"/>
              <a:tabLst/>
              <a:defRPr/>
            </a:pPr>
            <a:endParaRPr lang="en-US" sz="2900" dirty="0"/>
          </a:p>
          <a:p>
            <a:pPr marR="0" lvl="0" algn="l" defTabSz="914400" rtl="0" eaLnBrk="1" fontAlgn="auto" latinLnBrk="0" hangingPunct="1">
              <a:lnSpc>
                <a:spcPct val="100000"/>
              </a:lnSpc>
              <a:spcBef>
                <a:spcPts val="700"/>
              </a:spcBef>
              <a:spcAft>
                <a:spcPts val="0"/>
              </a:spcAft>
              <a:buClr>
                <a:schemeClr val="accent2"/>
              </a:buClr>
              <a:buSzPct val="60000"/>
              <a:tabLst/>
              <a:defRPr/>
            </a:pPr>
            <a:r>
              <a:rPr lang="en-US" sz="2900" dirty="0" smtClean="0"/>
              <a:t>Your Options: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Set up a branch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Assign your patent to a local manufacturer</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Grant an exclusive-license to a local company</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Grant multiple non-exclusive licenses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Set up a joint venture or partnership with a local company</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Manufacture in your country and find locate distribution channels in the target country. </a:t>
            </a:r>
          </a:p>
        </p:txBody>
      </p:sp>
    </p:spTree>
    <p:extLst>
      <p:ext uri="{BB962C8B-B14F-4D97-AF65-F5344CB8AC3E}">
        <p14:creationId xmlns="" xmlns:p14="http://schemas.microsoft.com/office/powerpoint/2010/main" val="38182682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7296603" y="1676018"/>
            <a:ext cx="1539759" cy="1553355"/>
          </a:xfrm>
          <a:prstGeom prst="rect">
            <a:avLst/>
          </a:prstGeom>
        </p:spPr>
      </p:pic>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A Global Patent Enforcement Strategy</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solidFill>
                  <a:srgbClr val="FF0000"/>
                </a:solidFill>
              </a:rPr>
              <a:pPr/>
              <a:t>59</a:t>
            </a:fld>
            <a:endParaRPr lang="en-US" dirty="0">
              <a:solidFill>
                <a:srgbClr val="FF0000"/>
              </a:solidFill>
            </a:endParaRPr>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5" name="Content Placeholder 2"/>
          <p:cNvSpPr txBox="1">
            <a:spLocks/>
          </p:cNvSpPr>
          <p:nvPr/>
        </p:nvSpPr>
        <p:spPr>
          <a:xfrm>
            <a:off x="800100" y="1636566"/>
            <a:ext cx="6819900" cy="4840433"/>
          </a:xfrm>
          <a:prstGeom prst="rect">
            <a:avLst/>
          </a:prstGeom>
        </p:spPr>
        <p:txBody>
          <a:bodyPr vert="horz">
            <a:normAutofit fontScale="55000" lnSpcReduction="20000"/>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lang="en-US" sz="2900" dirty="0" smtClean="0"/>
              <a:t>Your Patents are Infringed? </a:t>
            </a:r>
          </a:p>
          <a:p>
            <a:pPr marL="320040" lvl="0" indent="-320040">
              <a:spcBef>
                <a:spcPts val="700"/>
              </a:spcBef>
              <a:buClr>
                <a:schemeClr val="accent2"/>
              </a:buClr>
              <a:buSzPct val="60000"/>
              <a:buFont typeface="Wingdings"/>
              <a:buChar char=""/>
              <a:defRPr/>
            </a:pPr>
            <a:r>
              <a:rPr lang="en-US" sz="2900" dirty="0" smtClean="0"/>
              <a:t>Using </a:t>
            </a:r>
            <a:r>
              <a:rPr lang="en-US" sz="2900" dirty="0"/>
              <a:t>Foreign </a:t>
            </a:r>
            <a:r>
              <a:rPr lang="en-US" sz="2900" dirty="0" smtClean="0"/>
              <a:t>Courts</a:t>
            </a:r>
          </a:p>
          <a:p>
            <a:pPr marL="777240" lvl="1" indent="-320040">
              <a:spcBef>
                <a:spcPts val="700"/>
              </a:spcBef>
              <a:buClr>
                <a:schemeClr val="accent2"/>
              </a:buClr>
              <a:buSzPct val="60000"/>
              <a:buFont typeface="Wingdings"/>
              <a:buChar char=""/>
              <a:defRPr/>
            </a:pPr>
            <a:r>
              <a:rPr lang="en-US" sz="2900" dirty="0" smtClean="0"/>
              <a:t>Select best countries to bring in litigation: </a:t>
            </a:r>
          </a:p>
          <a:p>
            <a:pPr marL="1234440" lvl="2" indent="-320040">
              <a:spcBef>
                <a:spcPts val="700"/>
              </a:spcBef>
              <a:buClr>
                <a:schemeClr val="accent2"/>
              </a:buClr>
              <a:buSzPct val="60000"/>
              <a:buFont typeface="Wingdings"/>
              <a:buChar char=""/>
              <a:defRPr/>
            </a:pPr>
            <a:r>
              <a:rPr lang="en-US" sz="2900" dirty="0" smtClean="0"/>
              <a:t>Market size, scope of your patent claim, speed of litigation, political and legal climate, pro-patent courts or anti-patent courts, how fast is the proceeding, etc.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Using Administrative Proceedings</a:t>
            </a:r>
          </a:p>
          <a:p>
            <a:pPr marL="777240" lvl="1" indent="-320040">
              <a:spcBef>
                <a:spcPts val="700"/>
              </a:spcBef>
              <a:buClr>
                <a:schemeClr val="accent2"/>
              </a:buClr>
              <a:buSzPct val="60000"/>
              <a:buFont typeface="Wingdings"/>
              <a:buChar char=""/>
              <a:defRPr/>
            </a:pPr>
            <a:r>
              <a:rPr lang="en-US" sz="2900" dirty="0" smtClean="0"/>
              <a:t>Are administrative </a:t>
            </a:r>
            <a:r>
              <a:rPr lang="en-US" sz="2900" dirty="0"/>
              <a:t>proceedings such as an opposition proceeding </a:t>
            </a:r>
            <a:r>
              <a:rPr lang="en-US" sz="2900" dirty="0" smtClean="0"/>
              <a:t>available in the country</a:t>
            </a:r>
            <a:r>
              <a:rPr lang="en-US" sz="2900" dirty="0"/>
              <a:t>?</a:t>
            </a:r>
            <a:endParaRPr lang="en-US" sz="2900" dirty="0" smtClean="0"/>
          </a:p>
          <a:p>
            <a:pPr marL="320040" lvl="0" indent="-320040">
              <a:spcBef>
                <a:spcPts val="700"/>
              </a:spcBef>
              <a:buClr>
                <a:schemeClr val="accent2"/>
              </a:buClr>
              <a:buSzPct val="60000"/>
              <a:buFont typeface="Wingdings"/>
              <a:buChar char=""/>
              <a:defRPr/>
            </a:pPr>
            <a:r>
              <a:rPr lang="en-US" sz="2900" dirty="0" smtClean="0"/>
              <a:t>Using International Treaties</a:t>
            </a:r>
            <a:endParaRPr lang="en-US" sz="2900" dirty="0"/>
          </a:p>
          <a:p>
            <a:pPr marL="777240" lvl="1" indent="-320040">
              <a:spcBef>
                <a:spcPts val="700"/>
              </a:spcBef>
              <a:buClr>
                <a:schemeClr val="accent2"/>
              </a:buClr>
              <a:buSzPct val="60000"/>
              <a:buFont typeface="Wingdings"/>
              <a:buChar char=""/>
              <a:defRPr/>
            </a:pPr>
            <a:r>
              <a:rPr lang="en-US" sz="2900" dirty="0" smtClean="0"/>
              <a:t>Any arbitration or forums provided in free trade agreement, investment treaties, etc.?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Using U.S. Government</a:t>
            </a:r>
          </a:p>
          <a:p>
            <a:pPr marL="777240" lvl="1" indent="-320040">
              <a:spcBef>
                <a:spcPts val="700"/>
              </a:spcBef>
              <a:buClr>
                <a:schemeClr val="accent2"/>
              </a:buClr>
              <a:buSzPct val="60000"/>
              <a:buFont typeface="Wingdings"/>
              <a:buChar char=""/>
              <a:defRPr/>
            </a:pPr>
            <a:r>
              <a:rPr lang="en-US" sz="2900" dirty="0" smtClean="0"/>
              <a:t>US Office of Intellectual Property Rights provides information regarding remedies available in each country.</a:t>
            </a:r>
          </a:p>
          <a:p>
            <a:pPr marL="777240" lvl="1" indent="-320040">
              <a:spcBef>
                <a:spcPts val="700"/>
              </a:spcBef>
              <a:buClr>
                <a:schemeClr val="accent2"/>
              </a:buClr>
              <a:buSzPct val="60000"/>
              <a:buFont typeface="Wingdings"/>
              <a:buChar char=""/>
              <a:defRPr/>
            </a:pPr>
            <a:r>
              <a:rPr lang="en-US" sz="2900" dirty="0" smtClean="0"/>
              <a:t>US Trade Rep may be able to able to initiate a WTO dispute settlement proceeding, or put pressure using Special 301. </a:t>
            </a:r>
          </a:p>
        </p:txBody>
      </p:sp>
      <p:sp>
        <p:nvSpPr>
          <p:cNvPr id="6" name="Slide Number Placeholder 2"/>
          <p:cNvSpPr txBox="1">
            <a:spLocks/>
          </p:cNvSpPr>
          <p:nvPr/>
        </p:nvSpPr>
        <p:spPr>
          <a:xfrm>
            <a:off x="6172200" y="909161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BC06ED-911B-4D16-B5C4-EDC7157ED2D3}" type="slidenum">
              <a:rPr lang="en-US" smtClean="0"/>
              <a:pPr/>
              <a:t>59</a:t>
            </a:fld>
            <a:endParaRPr lang="en-US" dirty="0"/>
          </a:p>
        </p:txBody>
      </p:sp>
      <p:pic>
        <p:nvPicPr>
          <p:cNvPr id="1028" name="Picture 4" descr="US-InternationalTradeAdministration-Seal.sv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67600" y="3505200"/>
            <a:ext cx="1219200" cy="1219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World Trade Organization (logo and wordmark).sv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67600" y="5029200"/>
            <a:ext cx="1368762" cy="410629"/>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WTO members and observers.sv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274832" y="5515913"/>
            <a:ext cx="1640567" cy="8421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2230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Introduction to Patents (USA)</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6</a:t>
            </a:fld>
            <a:endParaRPr lang="en-US" dirty="0"/>
          </a:p>
        </p:txBody>
      </p:sp>
      <p:sp>
        <p:nvSpPr>
          <p:cNvPr id="7" name="Content Placeholder 2"/>
          <p:cNvSpPr txBox="1">
            <a:spLocks/>
          </p:cNvSpPr>
          <p:nvPr/>
        </p:nvSpPr>
        <p:spPr>
          <a:xfrm>
            <a:off x="612648" y="1600200"/>
            <a:ext cx="7997952" cy="252550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a:lnSpc>
                <a:spcPct val="90000"/>
              </a:lnSpc>
            </a:pPr>
            <a:r>
              <a:rPr lang="en-US" sz="2000" dirty="0" smtClean="0"/>
              <a:t>Patent is granted by Federal Government to an inventor.</a:t>
            </a:r>
          </a:p>
          <a:p>
            <a:pPr marL="0" lvl="2">
              <a:lnSpc>
                <a:spcPct val="90000"/>
              </a:lnSpc>
            </a:pPr>
            <a:r>
              <a:rPr lang="en-US" sz="2000" dirty="0" smtClean="0"/>
              <a:t>Patent rights are limited in duration (20 years from filing).</a:t>
            </a:r>
          </a:p>
          <a:p>
            <a:pPr marL="0" lvl="2">
              <a:lnSpc>
                <a:spcPct val="90000"/>
              </a:lnSpc>
            </a:pPr>
            <a:r>
              <a:rPr lang="en-US" sz="2000" dirty="0" smtClean="0"/>
              <a:t>ALERT!  Because the U.S. is now first-to-file, it is extremely important to pursue patent protection, if desired, </a:t>
            </a:r>
            <a:r>
              <a:rPr lang="en-US" sz="2000" u="sng" dirty="0" smtClean="0"/>
              <a:t>before</a:t>
            </a:r>
            <a:r>
              <a:rPr lang="en-US" sz="2000" dirty="0" smtClean="0"/>
              <a:t> public disclosure.</a:t>
            </a:r>
          </a:p>
          <a:p>
            <a:pPr marL="0" lvl="2">
              <a:lnSpc>
                <a:spcPct val="90000"/>
              </a:lnSpc>
            </a:pPr>
            <a:r>
              <a:rPr lang="en-US" sz="2000" dirty="0" smtClean="0"/>
              <a:t>Authority to grant patents based on Constitution (Article One, Section 8, Clause 8): “</a:t>
            </a:r>
            <a:r>
              <a:rPr lang="en-US" sz="2000" i="1" dirty="0"/>
              <a:t>The Congress shall have power ... To promote the progress of science and useful arts, by securing for limited times to authors and inventors the exclusive right to their respective writings and </a:t>
            </a:r>
            <a:r>
              <a:rPr lang="en-US" sz="2000" i="1" dirty="0" smtClean="0"/>
              <a:t>discoveries.”</a:t>
            </a:r>
            <a:endParaRPr lang="en-US" sz="2000" dirty="0" smtClean="0"/>
          </a:p>
        </p:txBody>
      </p:sp>
      <p:pic>
        <p:nvPicPr>
          <p:cNvPr id="8" name="Picture 2" descr="Letters Patent cover"/>
          <p:cNvPicPr>
            <a:picLocks noChangeAspect="1" noChangeArrowheads="1"/>
          </p:cNvPicPr>
          <p:nvPr/>
        </p:nvPicPr>
        <p:blipFill>
          <a:blip r:embed="rId3" cstate="print"/>
          <a:srcRect/>
          <a:stretch>
            <a:fillRect/>
          </a:stretch>
        </p:blipFill>
        <p:spPr bwMode="auto">
          <a:xfrm>
            <a:off x="1655500" y="4191000"/>
            <a:ext cx="1697300" cy="2490787"/>
          </a:xfrm>
          <a:prstGeom prst="rect">
            <a:avLst/>
          </a:prstGeom>
          <a:noFill/>
        </p:spPr>
      </p:pic>
      <p:pic>
        <p:nvPicPr>
          <p:cNvPr id="9" name="Picture 3"/>
          <p:cNvPicPr>
            <a:picLocks noChangeAspect="1" noChangeArrowheads="1"/>
          </p:cNvPicPr>
          <p:nvPr/>
        </p:nvPicPr>
        <p:blipFill>
          <a:blip r:embed="rId4" cstate="print"/>
          <a:srcRect/>
          <a:stretch>
            <a:fillRect/>
          </a:stretch>
        </p:blipFill>
        <p:spPr bwMode="auto">
          <a:xfrm>
            <a:off x="3872900" y="4196964"/>
            <a:ext cx="1592600" cy="2539529"/>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a:stretch>
            <a:fillRect/>
          </a:stretch>
        </p:blipFill>
        <p:spPr bwMode="auto">
          <a:xfrm>
            <a:off x="5976163" y="4125704"/>
            <a:ext cx="1682278" cy="2579895"/>
          </a:xfrm>
          <a:prstGeom prst="rect">
            <a:avLst/>
          </a:prstGeom>
          <a:noFill/>
          <a:ln w="9525">
            <a:noFill/>
            <a:miter lim="800000"/>
            <a:headEnd/>
            <a:tailEnd/>
          </a:ln>
        </p:spPr>
      </p:pic>
    </p:spTree>
    <p:extLst>
      <p:ext uri="{BB962C8B-B14F-4D97-AF65-F5344CB8AC3E}">
        <p14:creationId xmlns="" xmlns:p14="http://schemas.microsoft.com/office/powerpoint/2010/main" val="33981993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Funny patents</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60</a:t>
            </a:fld>
            <a:endParaRPr lang="en-US" dirty="0"/>
          </a:p>
        </p:txBody>
      </p:sp>
      <p:sp>
        <p:nvSpPr>
          <p:cNvPr id="7" name="Content Placeholder 2"/>
          <p:cNvSpPr txBox="1">
            <a:spLocks/>
          </p:cNvSpPr>
          <p:nvPr/>
        </p:nvSpPr>
        <p:spPr>
          <a:xfrm>
            <a:off x="609600" y="1584325"/>
            <a:ext cx="57150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US" sz="2000" dirty="0" smtClean="0">
              <a:latin typeface="+mj-lt"/>
            </a:endParaRPr>
          </a:p>
        </p:txBody>
      </p:sp>
      <p:sp>
        <p:nvSpPr>
          <p:cNvPr id="6" name="Slide Number Placeholder 2"/>
          <p:cNvSpPr txBox="1">
            <a:spLocks/>
          </p:cNvSpPr>
          <p:nvPr/>
        </p:nvSpPr>
        <p:spPr>
          <a:xfrm>
            <a:off x="6172200" y="909161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BC06ED-911B-4D16-B5C4-EDC7157ED2D3}" type="slidenum">
              <a:rPr lang="en-US" smtClean="0"/>
              <a:pPr/>
              <a:t>60</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52400" y="1524000"/>
            <a:ext cx="4191000" cy="2330119"/>
          </a:xfrm>
          <a:prstGeom prst="rect">
            <a:avLst/>
          </a:prstGeom>
          <a:noFill/>
          <a:ln w="9525">
            <a:noFill/>
            <a:miter lim="800000"/>
            <a:headEnd/>
            <a:tailEnd/>
          </a:ln>
        </p:spPr>
      </p:pic>
      <p:sp>
        <p:nvSpPr>
          <p:cNvPr id="8" name="TextBox 7"/>
          <p:cNvSpPr txBox="1"/>
          <p:nvPr/>
        </p:nvSpPr>
        <p:spPr>
          <a:xfrm>
            <a:off x="4572000" y="2133600"/>
            <a:ext cx="4267200" cy="1477328"/>
          </a:xfrm>
          <a:prstGeom prst="rect">
            <a:avLst/>
          </a:prstGeom>
          <a:noFill/>
        </p:spPr>
        <p:txBody>
          <a:bodyPr wrap="square" rtlCol="0">
            <a:spAutoFit/>
          </a:bodyPr>
          <a:lstStyle/>
          <a:p>
            <a:r>
              <a:rPr lang="en-US" dirty="0" smtClean="0"/>
              <a:t>Method of Exercising a Cat (5,443,036)</a:t>
            </a:r>
          </a:p>
          <a:p>
            <a:endParaRPr lang="en-US" dirty="0" smtClean="0"/>
          </a:p>
          <a:p>
            <a:r>
              <a:rPr lang="en-US" dirty="0" smtClean="0"/>
              <a:t>Beerbrella (6,637,447)</a:t>
            </a:r>
          </a:p>
          <a:p>
            <a:endParaRPr lang="en-US" dirty="0" smtClean="0"/>
          </a:p>
          <a:p>
            <a:r>
              <a:rPr lang="en-US" dirty="0" smtClean="0"/>
              <a:t>Motorized Ice Cream Cone (5,971,819)</a:t>
            </a:r>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457200" y="3962400"/>
            <a:ext cx="2388870" cy="28956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876800" y="3505200"/>
            <a:ext cx="1929258" cy="3048000"/>
          </a:xfrm>
          <a:prstGeom prst="rect">
            <a:avLst/>
          </a:prstGeom>
          <a:noFill/>
          <a:ln w="9525">
            <a:noFill/>
            <a:miter lim="800000"/>
            <a:headEnd/>
            <a:tailEnd/>
          </a:ln>
        </p:spPr>
      </p:pic>
    </p:spTree>
    <p:extLst>
      <p:ext uri="{BB962C8B-B14F-4D97-AF65-F5344CB8AC3E}">
        <p14:creationId xmlns="" xmlns:p14="http://schemas.microsoft.com/office/powerpoint/2010/main" val="2786021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CBC06ED-911B-4D16-B5C4-EDC7157ED2D3}" type="slidenum">
              <a:rPr lang="en-US" smtClean="0"/>
              <a:pPr/>
              <a:t>61</a:t>
            </a:fld>
            <a:endParaRPr lang="en-US" dirty="0"/>
          </a:p>
        </p:txBody>
      </p:sp>
      <p:sp>
        <p:nvSpPr>
          <p:cNvPr id="4" name="Title 1"/>
          <p:cNvSpPr txBox="1">
            <a:spLocks/>
          </p:cNvSpPr>
          <p:nvPr/>
        </p:nvSpPr>
        <p:spPr>
          <a:xfrm>
            <a:off x="1219200" y="609600"/>
            <a:ext cx="7315200" cy="762000"/>
          </a:xfrm>
          <a:prstGeom prst="rect">
            <a:avLst/>
          </a:prstGeom>
        </p:spPr>
        <p:txBody>
          <a:bodyPr>
            <a:normAutofit fontScale="97500"/>
          </a:bodyPr>
          <a:lstStyle>
            <a:lvl1pPr algn="ctr" defTabSz="914400" rtl="0" eaLnBrk="1" latinLnBrk="0" hangingPunct="1">
              <a:spcBef>
                <a:spcPct val="0"/>
              </a:spcBef>
              <a:buNone/>
              <a:defRPr sz="4400" kern="1200" baseline="0">
                <a:solidFill>
                  <a:schemeClr val="tx2"/>
                </a:solidFill>
                <a:latin typeface="+mj-lt"/>
                <a:ea typeface="+mj-ea"/>
                <a:cs typeface="+mj-cs"/>
              </a:defRPr>
            </a:lvl1pPr>
          </a:lstStyle>
          <a:p>
            <a:r>
              <a:rPr lang="en-US" sz="3600" i="1" dirty="0" smtClean="0">
                <a:latin typeface="Times New Roman" panose="02020603050405020304" pitchFamily="18" charset="0"/>
                <a:cs typeface="Times New Roman" panose="02020603050405020304" pitchFamily="18" charset="0"/>
              </a:rPr>
              <a:t>Questions?</a:t>
            </a:r>
            <a:endParaRPr lang="en-US" sz="3600" i="1"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685800" y="1676400"/>
            <a:ext cx="7924800" cy="838200"/>
          </a:xfrm>
        </p:spPr>
        <p:txBody>
          <a:bodyPr>
            <a:normAutofit/>
          </a:bodyPr>
          <a:lstStyle/>
          <a:p>
            <a:pPr marL="0" indent="0">
              <a:buNone/>
            </a:pPr>
            <a:r>
              <a:rPr lang="en-US" sz="1600" dirty="0" smtClean="0"/>
              <a:t>Your Presenters:</a:t>
            </a:r>
          </a:p>
          <a:p>
            <a:pPr marL="0" indent="0">
              <a:buNone/>
            </a:pPr>
            <a:r>
              <a:rPr lang="en-US" sz="1600" dirty="0" smtClean="0"/>
              <a:t>Laura Chung (</a:t>
            </a:r>
            <a:r>
              <a:rPr lang="en-US" sz="1600" dirty="0" smtClean="0">
                <a:hlinkClick r:id="rId2"/>
              </a:rPr>
              <a:t>lchung@nsiplaw.com</a:t>
            </a:r>
            <a:r>
              <a:rPr lang="en-US" sz="1600" dirty="0" smtClean="0"/>
              <a:t>) &amp; Jonathan Schlaifer(</a:t>
            </a:r>
            <a:r>
              <a:rPr lang="en-US" sz="1600" dirty="0" smtClean="0">
                <a:hlinkClick r:id="rId3"/>
              </a:rPr>
              <a:t>jschlaifer@nsiplaw.com</a:t>
            </a:r>
            <a:r>
              <a:rPr lang="en-US" sz="1600" dirty="0" smtClean="0"/>
              <a:t>)</a:t>
            </a:r>
          </a:p>
        </p:txBody>
      </p:sp>
      <p:pic>
        <p:nvPicPr>
          <p:cNvPr id="2050" name="Picture 2" descr="http://www.nsiplaw.com/people/0272465001424765515jonathan_d_schlaif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00600" y="2895600"/>
            <a:ext cx="3333750" cy="33337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nsiplaw.com/people/0957222001424765617laura_s_chung.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3400" y="2908300"/>
            <a:ext cx="3333750"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392377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382000" cy="4572000"/>
          </a:xfrm>
        </p:spPr>
        <p:txBody>
          <a:bodyPr>
            <a:noAutofit/>
          </a:bodyPr>
          <a:lstStyle/>
          <a:p>
            <a:pPr marL="0" indent="0">
              <a:buNone/>
            </a:pPr>
            <a:endParaRPr lang="en-US" sz="1400" dirty="0" smtClean="0">
              <a:solidFill>
                <a:srgbClr val="1F497D"/>
              </a:solidFill>
            </a:endParaRPr>
          </a:p>
          <a:p>
            <a:pPr marL="457200" indent="-457200">
              <a:buAutoNum type="arabicParenR"/>
            </a:pPr>
            <a:r>
              <a:rPr lang="en-US" sz="1400" dirty="0" smtClean="0">
                <a:solidFill>
                  <a:srgbClr val="1F497D"/>
                </a:solidFill>
              </a:rPr>
              <a:t>Patents are one form of IP (Intellectual Property), which allows creators and inventors to obtain government granted rights to provide them with the control of their innovation.</a:t>
            </a:r>
          </a:p>
          <a:p>
            <a:pPr marL="457200" indent="-457200">
              <a:buAutoNum type="arabicParenR"/>
            </a:pPr>
            <a:r>
              <a:rPr lang="en-US" sz="1400" dirty="0" smtClean="0">
                <a:solidFill>
                  <a:srgbClr val="1F497D"/>
                </a:solidFill>
              </a:rPr>
              <a:t>Other Forms:</a:t>
            </a:r>
          </a:p>
          <a:p>
            <a:pPr marL="857250" lvl="1" indent="-457200">
              <a:buFont typeface="+mj-lt"/>
              <a:buAutoNum type="alphaUcPeriod"/>
            </a:pPr>
            <a:r>
              <a:rPr lang="en-US" sz="1400" b="1" dirty="0" smtClean="0">
                <a:solidFill>
                  <a:srgbClr val="1F497D"/>
                </a:solidFill>
              </a:rPr>
              <a:t>Copyright</a:t>
            </a:r>
            <a:r>
              <a:rPr lang="en-US" sz="1400" dirty="0" smtClean="0">
                <a:solidFill>
                  <a:srgbClr val="1F497D"/>
                </a:solidFill>
              </a:rPr>
              <a:t>: </a:t>
            </a:r>
            <a:r>
              <a:rPr lang="en-US" sz="1400" dirty="0" smtClean="0"/>
              <a:t>Grants </a:t>
            </a:r>
            <a:r>
              <a:rPr lang="en-US" sz="1400" dirty="0"/>
              <a:t>the creator of an original </a:t>
            </a:r>
            <a:r>
              <a:rPr lang="en-US" sz="1400" dirty="0" smtClean="0"/>
              <a:t>work exclusive rights</a:t>
            </a:r>
            <a:r>
              <a:rPr lang="en-US" sz="1400" dirty="0"/>
              <a:t> </a:t>
            </a:r>
            <a:r>
              <a:rPr lang="en-US" sz="1400" dirty="0" smtClean="0"/>
              <a:t>for </a:t>
            </a:r>
            <a:r>
              <a:rPr lang="en-US" sz="1400" dirty="0"/>
              <a:t>its use and distribution. This is usually only for a limited time. The exclusive rights are not absolute but limited by </a:t>
            </a:r>
            <a:r>
              <a:rPr lang="en-US" sz="1400" dirty="0" smtClean="0"/>
              <a:t>limitations and exceptions, </a:t>
            </a:r>
            <a:r>
              <a:rPr lang="en-US" sz="1400" dirty="0"/>
              <a:t>including fair use. </a:t>
            </a:r>
            <a:r>
              <a:rPr lang="en-US" sz="1400" dirty="0" smtClean="0"/>
              <a:t> Copyright </a:t>
            </a:r>
            <a:r>
              <a:rPr lang="en-US" sz="1400" dirty="0"/>
              <a:t>protects only the original expression of ideas, and not the </a:t>
            </a:r>
            <a:r>
              <a:rPr lang="en-US" sz="1400" dirty="0" smtClean="0"/>
              <a:t>underlying ideas themselves.  For example, copyright can protect computer code, but not an underlying algorithm.</a:t>
            </a:r>
            <a:endParaRPr lang="en-US" sz="1400" dirty="0" smtClean="0">
              <a:solidFill>
                <a:srgbClr val="1F497D"/>
              </a:solidFill>
            </a:endParaRPr>
          </a:p>
          <a:p>
            <a:pPr marL="857250" lvl="1" indent="-457200">
              <a:buFont typeface="+mj-lt"/>
              <a:buAutoNum type="alphaUcPeriod"/>
            </a:pPr>
            <a:r>
              <a:rPr lang="en-US" sz="1400" b="1" dirty="0" smtClean="0">
                <a:solidFill>
                  <a:srgbClr val="1F497D"/>
                </a:solidFill>
              </a:rPr>
              <a:t>Trademark/Servicemark</a:t>
            </a:r>
            <a:r>
              <a:rPr lang="en-US" sz="1400" dirty="0" smtClean="0">
                <a:solidFill>
                  <a:srgbClr val="1F497D"/>
                </a:solidFill>
              </a:rPr>
              <a:t>: </a:t>
            </a:r>
            <a:r>
              <a:rPr lang="en-US" sz="1400" dirty="0"/>
              <a:t>A </a:t>
            </a:r>
            <a:r>
              <a:rPr lang="en-US" sz="1400" dirty="0" smtClean="0"/>
              <a:t>recognizable </a:t>
            </a:r>
            <a:r>
              <a:rPr lang="en-US" sz="1400" dirty="0"/>
              <a:t>sign, design, or unique expression related to products or services of a particular source from those of </a:t>
            </a:r>
            <a:r>
              <a:rPr lang="en-US" sz="1400" dirty="0" smtClean="0"/>
              <a:t>others.  Protectable </a:t>
            </a:r>
            <a:r>
              <a:rPr lang="en-US" sz="1400" dirty="0"/>
              <a:t> </a:t>
            </a:r>
            <a:r>
              <a:rPr lang="en-US" sz="1400" dirty="0" smtClean="0"/>
              <a:t>to avoid  consumer confusion.</a:t>
            </a:r>
            <a:endParaRPr lang="en-US" sz="1400" dirty="0" smtClean="0">
              <a:solidFill>
                <a:srgbClr val="1F497D"/>
              </a:solidFill>
            </a:endParaRPr>
          </a:p>
          <a:p>
            <a:pPr marL="857250" lvl="1" indent="-457200">
              <a:buFont typeface="+mj-lt"/>
              <a:buAutoNum type="alphaUcPeriod"/>
            </a:pPr>
            <a:r>
              <a:rPr lang="en-US" sz="1400" b="1" dirty="0" smtClean="0">
                <a:solidFill>
                  <a:srgbClr val="1F497D"/>
                </a:solidFill>
              </a:rPr>
              <a:t>Trade Secret</a:t>
            </a:r>
            <a:r>
              <a:rPr lang="en-US" sz="1400" dirty="0" smtClean="0">
                <a:solidFill>
                  <a:srgbClr val="1F497D"/>
                </a:solidFill>
              </a:rPr>
              <a:t>: </a:t>
            </a:r>
            <a:r>
              <a:rPr lang="en-US" sz="1400" dirty="0"/>
              <a:t>A trade secret is a formula, practice, process, design, instrument, pattern, commercial method, or compilation of information which is not generally known or reasonably ascertainable by others, and by which a business can obtain an economic advantage over competitors or </a:t>
            </a:r>
            <a:r>
              <a:rPr lang="en-US" sz="1400" dirty="0" smtClean="0"/>
              <a:t>customers.  Trade secrets are protected by controlling access to the information and signing contracts to penalize unauthorized disclosure.</a:t>
            </a:r>
          </a:p>
          <a:p>
            <a:pPr marL="857250" lvl="1" indent="-457200">
              <a:buFont typeface="+mj-lt"/>
              <a:buAutoNum type="alphaUcPeriod"/>
            </a:pPr>
            <a:r>
              <a:rPr lang="en-US" sz="1400" b="1" dirty="0" smtClean="0">
                <a:solidFill>
                  <a:srgbClr val="1F497D"/>
                </a:solidFill>
              </a:rPr>
              <a:t>Design  Patent</a:t>
            </a:r>
            <a:r>
              <a:rPr lang="en-US" sz="1400" dirty="0" smtClean="0">
                <a:solidFill>
                  <a:srgbClr val="1F497D"/>
                </a:solidFill>
              </a:rPr>
              <a:t>:  A Design Patent is a different form of Patent , directed towards protecting an ornamental design.</a:t>
            </a:r>
            <a:endParaRPr lang="en-US" sz="1400" dirty="0">
              <a:solidFill>
                <a:srgbClr val="1F497D"/>
              </a:solidFill>
            </a:endParaRPr>
          </a:p>
        </p:txBody>
      </p:sp>
      <p:sp>
        <p:nvSpPr>
          <p:cNvPr id="4" name="Slide Number Placeholder 3"/>
          <p:cNvSpPr>
            <a:spLocks noGrp="1"/>
          </p:cNvSpPr>
          <p:nvPr>
            <p:ph type="sldNum" sz="quarter" idx="11"/>
          </p:nvPr>
        </p:nvSpPr>
        <p:spPr>
          <a:xfrm>
            <a:off x="6400800" y="6035675"/>
            <a:ext cx="2133600" cy="365125"/>
          </a:xfrm>
        </p:spPr>
        <p:txBody>
          <a:bodyPr/>
          <a:lstStyle/>
          <a:p>
            <a:fld id="{4CBC06ED-911B-4D16-B5C4-EDC7157ED2D3}" type="slidenum">
              <a:rPr lang="en-US" smtClean="0"/>
              <a:pPr/>
              <a:t>7</a:t>
            </a:fld>
            <a:endParaRPr lang="en-US" dirty="0"/>
          </a:p>
        </p:txBody>
      </p:sp>
      <p:sp>
        <p:nvSpPr>
          <p:cNvPr id="5" name="직사각형 4"/>
          <p:cNvSpPr/>
          <p:nvPr/>
        </p:nvSpPr>
        <p:spPr>
          <a:xfrm>
            <a:off x="2493963" y="649069"/>
            <a:ext cx="4211637" cy="707886"/>
          </a:xfrm>
          <a:prstGeom prst="rect">
            <a:avLst/>
          </a:prstGeom>
        </p:spPr>
        <p:txBody>
          <a:bodyPr wrap="square">
            <a:spAutoFit/>
          </a:bodyPr>
          <a:lstStyle/>
          <a:p>
            <a:pPr lvl="0" algn="ctr">
              <a:spcBef>
                <a:spcPct val="0"/>
              </a:spcBef>
            </a:pPr>
            <a:r>
              <a:rPr lang="en-US" sz="2000" i="1" dirty="0" smtClean="0">
                <a:solidFill>
                  <a:srgbClr val="1F497D"/>
                </a:solidFill>
                <a:latin typeface="Times New Roman" pitchFamily="18" charset="0"/>
                <a:ea typeface="+mj-ea"/>
                <a:cs typeface="Times New Roman" pitchFamily="18" charset="0"/>
              </a:rPr>
              <a:t>What Alternatives are there to Protect Innovation? (Other IP)</a:t>
            </a:r>
            <a:endParaRPr lang="en-US" sz="2000" i="1" dirty="0">
              <a:solidFill>
                <a:srgbClr val="1F497D"/>
              </a:solidFill>
              <a:latin typeface="Times New Roman" pitchFamily="18" charset="0"/>
              <a:ea typeface="+mj-ea"/>
              <a:cs typeface="Times New Roman" pitchFamily="18" charset="0"/>
            </a:endParaRPr>
          </a:p>
        </p:txBody>
      </p:sp>
      <p:pic>
        <p:nvPicPr>
          <p:cNvPr id="6150" name="Picture 6" descr="C:\Users\jonsc\AppData\Local\Microsoft\Windows\INetCache\IE\5IIZ6Z20\Mip_Pssst.svg[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48500" y="5663247"/>
            <a:ext cx="9525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C:\Users\jonsc\AppData\Local\Microsoft\Windows\INetCache\IE\5IIZ6Z20\copyright-symbol[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63051" y="5647758"/>
            <a:ext cx="1073459"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3" name="Picture 9" descr="C:\Users\jonsc\AppData\Local\Microsoft\Windows\INetCache\IE\QU4F0OSM\120px-RegisteredTM[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62600" y="5609658"/>
            <a:ext cx="1143000"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621640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609600"/>
            <a:ext cx="7086600" cy="746760"/>
          </a:xfrm>
          <a:prstGeom prst="rect">
            <a:avLst/>
          </a:prstGeom>
        </p:spPr>
        <p:txBody>
          <a:bodyPr>
            <a:noAutofit/>
          </a:bodyPr>
          <a:lstStyle/>
          <a:p>
            <a:r>
              <a:rPr lang="en-US" sz="2800" i="1" dirty="0" smtClean="0">
                <a:latin typeface="Times New Roman" pitchFamily="18" charset="0"/>
                <a:cs typeface="Times New Roman" pitchFamily="18" charset="0"/>
              </a:rPr>
              <a:t>Patents are Worth a Lot of $$$</a:t>
            </a:r>
            <a:endParaRPr lang="en-US" sz="2800" i="1"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a:xfrm>
            <a:off x="6553200" y="6356350"/>
            <a:ext cx="2133600" cy="365125"/>
          </a:xfrm>
        </p:spPr>
        <p:txBody>
          <a:bodyPr/>
          <a:lstStyle/>
          <a:p>
            <a:fld id="{4CBC06ED-911B-4D16-B5C4-EDC7157ED2D3}" type="slidenum">
              <a:rPr lang="en-US" smtClean="0"/>
              <a:pPr/>
              <a:t>8</a:t>
            </a:fld>
            <a:endParaRPr lang="en-US" dirty="0"/>
          </a:p>
        </p:txBody>
      </p:sp>
      <p:sp>
        <p:nvSpPr>
          <p:cNvPr id="7" name="Content Placeholder 2"/>
          <p:cNvSpPr txBox="1">
            <a:spLocks/>
          </p:cNvSpPr>
          <p:nvPr/>
        </p:nvSpPr>
        <p:spPr>
          <a:xfrm>
            <a:off x="612648" y="1600200"/>
            <a:ext cx="8153400" cy="3429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1600" b="1" dirty="0" smtClean="0"/>
              <a:t>Lipitor brought in $131 Billion for Pfizer when under patent.</a:t>
            </a:r>
          </a:p>
          <a:p>
            <a:pPr>
              <a:lnSpc>
                <a:spcPct val="90000"/>
              </a:lnSpc>
            </a:pPr>
            <a:r>
              <a:rPr lang="en-US" sz="1600" b="1" dirty="0" smtClean="0"/>
              <a:t>Patents Helped Open Markets to Lightbulb, Airplane, Phonograph.</a:t>
            </a:r>
          </a:p>
          <a:p>
            <a:pPr>
              <a:lnSpc>
                <a:spcPct val="90000"/>
              </a:lnSpc>
            </a:pPr>
            <a:r>
              <a:rPr lang="en-US" sz="1600" b="1" dirty="0" smtClean="0"/>
              <a:t>Median Patent Damages at Trial were $2.9 Million from 2010-2014.</a:t>
            </a:r>
          </a:p>
          <a:p>
            <a:pPr>
              <a:lnSpc>
                <a:spcPct val="90000"/>
              </a:lnSpc>
            </a:pPr>
            <a:r>
              <a:rPr lang="en-US" sz="1600" b="1" dirty="0" smtClean="0"/>
              <a:t>Damage Awards have exceeded $1.5 Billion (Arthritis Drugs;  MP3 Technology); $1 Billion (Noise Reduction for Disk Drives; Smartphone Software, GMO Soybeans); and $400-500 Million (Operating System Software; Stents; Internet Browser; Blood Oxygen Measurement Device).</a:t>
            </a:r>
          </a:p>
          <a:p>
            <a:pPr>
              <a:lnSpc>
                <a:spcPct val="90000"/>
              </a:lnSpc>
            </a:pPr>
            <a:r>
              <a:rPr lang="en-US" sz="1600" b="1" dirty="0" smtClean="0"/>
              <a:t>In 2014 Meditronic settled patent litigation with Edwards Liifesciences over heart valves for approximately $1.15 Billion.</a:t>
            </a:r>
          </a:p>
          <a:p>
            <a:pPr>
              <a:lnSpc>
                <a:spcPct val="90000"/>
              </a:lnSpc>
            </a:pPr>
            <a:r>
              <a:rPr lang="en-US" sz="1600" b="1" dirty="0" smtClean="0"/>
              <a:t>Google Bought Motorola Mobility for $12.5 Billion in 2011; Much of Value was Patent Portfolio.</a:t>
            </a:r>
          </a:p>
          <a:p>
            <a:pPr>
              <a:lnSpc>
                <a:spcPct val="90000"/>
              </a:lnSpc>
            </a:pPr>
            <a:r>
              <a:rPr lang="en-US" sz="1600" b="1" dirty="0" smtClean="0"/>
              <a:t>In 2013 Microsoft made $3.4 Billion from Licensing Android-Related Smartphone Patents to Samsung.</a:t>
            </a:r>
          </a:p>
          <a:p>
            <a:pPr>
              <a:lnSpc>
                <a:spcPct val="90000"/>
              </a:lnSpc>
            </a:pPr>
            <a:r>
              <a:rPr lang="en-US" sz="1600" b="1" dirty="0" smtClean="0"/>
              <a:t>Patents also sometimes allow injunctions to block use/sale of infringing goods, and the International Trade Commission (ITC) can block importation of infringing imports.</a:t>
            </a:r>
          </a:p>
        </p:txBody>
      </p:sp>
      <p:pic>
        <p:nvPicPr>
          <p:cNvPr id="5122" name="Picture 2" descr="C:\Users\jonsc\AppData\Local\Microsoft\Windows\INetCache\IE\LKFYW08I\saco[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5334000"/>
            <a:ext cx="990600" cy="134699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jonsc\AppData\Local\Microsoft\Windows\INetCache\IE\ZHH1I2VC\clipart0275[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0400" y="5374200"/>
            <a:ext cx="2397252" cy="13607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41911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399"/>
            <a:ext cx="5105400" cy="5045075"/>
          </a:xfrm>
        </p:spPr>
        <p:txBody>
          <a:bodyPr>
            <a:normAutofit fontScale="62500" lnSpcReduction="20000"/>
          </a:bodyPr>
          <a:lstStyle/>
          <a:p>
            <a:pPr>
              <a:lnSpc>
                <a:spcPct val="120000"/>
              </a:lnSpc>
              <a:buNone/>
            </a:pPr>
            <a:r>
              <a:rPr lang="en-US" sz="3100" b="1" dirty="0"/>
              <a:t>Parts of a Patent</a:t>
            </a:r>
            <a:endParaRPr lang="en-US" sz="3100" dirty="0"/>
          </a:p>
          <a:p>
            <a:pPr>
              <a:lnSpc>
                <a:spcPct val="120000"/>
              </a:lnSpc>
            </a:pPr>
            <a:r>
              <a:rPr lang="en-US" sz="3100" dirty="0" smtClean="0"/>
              <a:t>Title </a:t>
            </a:r>
            <a:r>
              <a:rPr lang="en-US" sz="3100" dirty="0"/>
              <a:t>of the </a:t>
            </a:r>
            <a:r>
              <a:rPr lang="en-US" sz="3100" dirty="0" smtClean="0"/>
              <a:t>invention</a:t>
            </a:r>
          </a:p>
          <a:p>
            <a:pPr>
              <a:lnSpc>
                <a:spcPct val="120000"/>
              </a:lnSpc>
            </a:pPr>
            <a:r>
              <a:rPr lang="en-US" sz="3100" dirty="0" smtClean="0"/>
              <a:t>Drawings</a:t>
            </a:r>
          </a:p>
          <a:p>
            <a:pPr>
              <a:lnSpc>
                <a:spcPct val="120000"/>
              </a:lnSpc>
            </a:pPr>
            <a:r>
              <a:rPr lang="en-US" sz="3100" dirty="0" smtClean="0"/>
              <a:t>Inventor</a:t>
            </a:r>
          </a:p>
          <a:p>
            <a:pPr>
              <a:lnSpc>
                <a:spcPct val="120000"/>
              </a:lnSpc>
            </a:pPr>
            <a:r>
              <a:rPr lang="en-US" sz="3100" dirty="0" smtClean="0"/>
              <a:t>Assignee (</a:t>
            </a:r>
            <a:r>
              <a:rPr lang="en-US" sz="3100" dirty="0"/>
              <a:t>P</a:t>
            </a:r>
            <a:r>
              <a:rPr lang="en-US" sz="3100" dirty="0" smtClean="0"/>
              <a:t>atent </a:t>
            </a:r>
            <a:r>
              <a:rPr lang="en-US" sz="3100" dirty="0"/>
              <a:t>O</a:t>
            </a:r>
            <a:r>
              <a:rPr lang="en-US" sz="3100" dirty="0" smtClean="0"/>
              <a:t>wner)</a:t>
            </a:r>
          </a:p>
          <a:p>
            <a:pPr>
              <a:lnSpc>
                <a:spcPct val="120000"/>
              </a:lnSpc>
            </a:pPr>
            <a:r>
              <a:rPr lang="en-US" sz="3100" dirty="0" smtClean="0"/>
              <a:t>Issue Date of Patent</a:t>
            </a:r>
            <a:endParaRPr lang="en-US" sz="3100" dirty="0"/>
          </a:p>
          <a:p>
            <a:pPr>
              <a:lnSpc>
                <a:spcPct val="120000"/>
              </a:lnSpc>
            </a:pPr>
            <a:r>
              <a:rPr lang="en-US" sz="3100" dirty="0" smtClean="0"/>
              <a:t>Background </a:t>
            </a:r>
            <a:r>
              <a:rPr lang="en-US" sz="3100" dirty="0"/>
              <a:t>of the invention.</a:t>
            </a:r>
          </a:p>
          <a:p>
            <a:pPr>
              <a:lnSpc>
                <a:spcPct val="120000"/>
              </a:lnSpc>
            </a:pPr>
            <a:r>
              <a:rPr lang="en-US" sz="3100" dirty="0"/>
              <a:t>Brief summary of the invention.</a:t>
            </a:r>
          </a:p>
          <a:p>
            <a:pPr>
              <a:lnSpc>
                <a:spcPct val="120000"/>
              </a:lnSpc>
            </a:pPr>
            <a:r>
              <a:rPr lang="en-US" sz="3100" dirty="0"/>
              <a:t>Brief description of the several views of the drawing.</a:t>
            </a:r>
          </a:p>
          <a:p>
            <a:pPr>
              <a:lnSpc>
                <a:spcPct val="120000"/>
              </a:lnSpc>
            </a:pPr>
            <a:r>
              <a:rPr lang="en-US" sz="3100" dirty="0"/>
              <a:t>Detailed description of the invention.</a:t>
            </a:r>
          </a:p>
          <a:p>
            <a:pPr>
              <a:lnSpc>
                <a:spcPct val="120000"/>
              </a:lnSpc>
            </a:pPr>
            <a:r>
              <a:rPr lang="en-US" sz="3100" dirty="0"/>
              <a:t>A claim or claims.</a:t>
            </a:r>
          </a:p>
          <a:p>
            <a:pPr>
              <a:lnSpc>
                <a:spcPct val="120000"/>
              </a:lnSpc>
            </a:pPr>
            <a:r>
              <a:rPr lang="en-US" sz="3100" dirty="0"/>
              <a:t>Abstract of the </a:t>
            </a:r>
            <a:r>
              <a:rPr lang="en-US" sz="3100" dirty="0" smtClean="0"/>
              <a:t>disclosure</a:t>
            </a:r>
            <a:endParaRPr lang="en-US" sz="3100" dirty="0"/>
          </a:p>
          <a:p>
            <a:pPr marL="0" indent="0">
              <a:lnSpc>
                <a:spcPct val="120000"/>
              </a:lnSpc>
              <a:buNone/>
            </a:pPr>
            <a:r>
              <a:rPr lang="en-US" sz="3100" dirty="0" smtClean="0"/>
              <a:t>www.google.com/patents</a:t>
            </a:r>
          </a:p>
        </p:txBody>
      </p:sp>
      <p:sp>
        <p:nvSpPr>
          <p:cNvPr id="3" name="Slide Number Placeholder 2"/>
          <p:cNvSpPr>
            <a:spLocks noGrp="1"/>
          </p:cNvSpPr>
          <p:nvPr>
            <p:ph type="sldNum" sz="quarter" idx="11"/>
          </p:nvPr>
        </p:nvSpPr>
        <p:spPr/>
        <p:txBody>
          <a:bodyPr/>
          <a:lstStyle/>
          <a:p>
            <a:fld id="{4CBC06ED-911B-4D16-B5C4-EDC7157ED2D3}" type="slidenum">
              <a:rPr lang="en-US" smtClean="0">
                <a:solidFill>
                  <a:srgbClr val="FF0000"/>
                </a:solidFill>
              </a:rPr>
              <a:pPr/>
              <a:t>9</a:t>
            </a:fld>
            <a:endParaRPr lang="en-US" dirty="0">
              <a:solidFill>
                <a:srgbClr val="FF0000"/>
              </a:solidFill>
            </a:endParaRPr>
          </a:p>
        </p:txBody>
      </p:sp>
      <p:sp>
        <p:nvSpPr>
          <p:cNvPr id="7" name="Title 1"/>
          <p:cNvSpPr txBox="1">
            <a:spLocks/>
          </p:cNvSpPr>
          <p:nvPr/>
        </p:nvSpPr>
        <p:spPr>
          <a:xfrm>
            <a:off x="1143000" y="609600"/>
            <a:ext cx="8001000" cy="746760"/>
          </a:xfrm>
          <a:prstGeom prst="rect">
            <a:avLst/>
          </a:prstGeom>
        </p:spPr>
        <p:txBody>
          <a:bodyPr>
            <a:noAutofit/>
          </a:bodyPr>
          <a:lstStyle>
            <a:lvl1pPr algn="ctr" defTabSz="914400" rtl="0" eaLnBrk="1" latinLnBrk="0" hangingPunct="1">
              <a:spcBef>
                <a:spcPct val="0"/>
              </a:spcBef>
              <a:buNone/>
              <a:defRPr sz="4400" kern="1200" baseline="0">
                <a:solidFill>
                  <a:schemeClr val="tx2"/>
                </a:solidFill>
                <a:latin typeface="+mj-lt"/>
                <a:ea typeface="+mj-ea"/>
                <a:cs typeface="+mj-cs"/>
              </a:defRPr>
            </a:lvl1pPr>
          </a:lstStyle>
          <a:p>
            <a:r>
              <a:rPr lang="en-US" sz="2800" i="1" dirty="0">
                <a:latin typeface="Times New Roman" pitchFamily="18" charset="0"/>
                <a:cs typeface="Times New Roman" pitchFamily="18" charset="0"/>
              </a:rPr>
              <a:t>Structure of a Patent: A Mechanical </a:t>
            </a:r>
            <a:r>
              <a:rPr lang="en-US" sz="2800" i="1" dirty="0" smtClean="0">
                <a:latin typeface="Times New Roman" pitchFamily="18" charset="0"/>
                <a:cs typeface="Times New Roman" pitchFamily="18" charset="0"/>
              </a:rPr>
              <a:t>Example</a:t>
            </a:r>
            <a:endParaRPr lang="en-US" sz="2800" i="1"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stretch>
            <a:fillRect/>
          </a:stretch>
        </p:blipFill>
        <p:spPr>
          <a:xfrm>
            <a:off x="5410200" y="1517649"/>
            <a:ext cx="3334481" cy="4838701"/>
          </a:xfrm>
          <a:prstGeom prst="rect">
            <a:avLst/>
          </a:prstGeom>
        </p:spPr>
      </p:pic>
    </p:spTree>
    <p:extLst>
      <p:ext uri="{BB962C8B-B14F-4D97-AF65-F5344CB8AC3E}">
        <p14:creationId xmlns="" xmlns:p14="http://schemas.microsoft.com/office/powerpoint/2010/main" val="3445075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17130</TotalTime>
  <Words>8449</Words>
  <Application>Microsoft Office PowerPoint</Application>
  <PresentationFormat>On-screen Show (4:3)</PresentationFormat>
  <Paragraphs>706</Paragraphs>
  <Slides>61</Slides>
  <Notes>54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North Star Intellectual Property Law</vt:lpstr>
      <vt:lpstr>Slide 2</vt:lpstr>
      <vt:lpstr>Do You Have an Innovative Invention? </vt:lpstr>
      <vt:lpstr>Stages of Invention</vt:lpstr>
      <vt:lpstr>Introduction to Patents</vt:lpstr>
      <vt:lpstr>Introduction to Patents (USA)</vt:lpstr>
      <vt:lpstr>Slide 7</vt:lpstr>
      <vt:lpstr>Patents are Worth a Lot of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Protecting Electronic Technologies</vt:lpstr>
      <vt:lpstr>Protecting Electronic Technologies</vt:lpstr>
      <vt:lpstr>Protecting Electronic Technologies</vt:lpstr>
      <vt:lpstr>Protecting Electronic Technologies</vt:lpstr>
      <vt:lpstr>Protecting Electronic Technologies</vt:lpstr>
      <vt:lpstr>Protecting Electronic Technologies</vt:lpstr>
      <vt:lpstr>Protecting Chemical Technologies</vt:lpstr>
      <vt:lpstr>Protecting Life Science Inventions</vt:lpstr>
      <vt:lpstr>Protecting Life Science Inventions</vt:lpstr>
      <vt:lpstr>New Drug Development</vt:lpstr>
      <vt:lpstr>FDA Approval of Patented Medicine</vt:lpstr>
      <vt:lpstr>FDA Approval of Patented Medicine</vt:lpstr>
      <vt:lpstr>Patents: Small Inventors</vt:lpstr>
      <vt:lpstr>Commercializing Patents for Small Investors?</vt:lpstr>
      <vt:lpstr>University/Non-Profit Patents?</vt:lpstr>
      <vt:lpstr>Patents: Government</vt:lpstr>
      <vt:lpstr>Perspectives on Patents: Venture Capitalists/Investors/Non-Practicing Entities</vt:lpstr>
      <vt:lpstr>Perspectives on Patents: Venture Capitalists/Investors/Non-Practicing Entities</vt:lpstr>
      <vt:lpstr>Patents: Large Corporations and  Established producer?</vt:lpstr>
      <vt:lpstr>Recent Developments (Domestic)</vt:lpstr>
      <vt:lpstr>Recent Developments (Domestic)</vt:lpstr>
      <vt:lpstr>Recent Developments (Domestic)</vt:lpstr>
      <vt:lpstr>Recent Developments (Domestic)</vt:lpstr>
      <vt:lpstr>Recent Developments (Domestic)</vt:lpstr>
      <vt:lpstr>Recent Developments in  International Intellectual Property Law</vt:lpstr>
      <vt:lpstr>Slide 51</vt:lpstr>
      <vt:lpstr>Slide 52</vt:lpstr>
      <vt:lpstr>Building International Patent Portfolio</vt:lpstr>
      <vt:lpstr>Building International Patent Portfolio</vt:lpstr>
      <vt:lpstr>Building International Patent Portfolio</vt:lpstr>
      <vt:lpstr>Preventing Importation of Infringing Products</vt:lpstr>
      <vt:lpstr>ITC Section 337 Litigation</vt:lpstr>
      <vt:lpstr>A Global Patent Monetization Strategy</vt:lpstr>
      <vt:lpstr>A Global Patent Enforcement Strategy</vt:lpstr>
      <vt:lpstr>Funny patents</vt:lpstr>
      <vt:lpstr>Slide 61</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Star Intellectual Property Law</dc:title>
  <dc:creator>Randall S. Svihla</dc:creator>
  <cp:lastModifiedBy>Author</cp:lastModifiedBy>
  <cp:revision>1087</cp:revision>
  <cp:lastPrinted>2016-04-25T18:37:38Z</cp:lastPrinted>
  <dcterms:created xsi:type="dcterms:W3CDTF">2012-05-17T21:46:49Z</dcterms:created>
  <dcterms:modified xsi:type="dcterms:W3CDTF">2016-05-11T16:42:52Z</dcterms:modified>
</cp:coreProperties>
</file>